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sldIdLst>
    <p:sldId id="256" r:id="rId5"/>
    <p:sldId id="260" r:id="rId6"/>
    <p:sldId id="258" r:id="rId7"/>
    <p:sldId id="271" r:id="rId8"/>
    <p:sldId id="259" r:id="rId9"/>
    <p:sldId id="261" r:id="rId10"/>
    <p:sldId id="273" r:id="rId11"/>
    <p:sldId id="272" r:id="rId12"/>
    <p:sldId id="274" r:id="rId13"/>
    <p:sldId id="276" r:id="rId14"/>
    <p:sldId id="275" r:id="rId15"/>
    <p:sldId id="263" r:id="rId16"/>
    <p:sldId id="264" r:id="rId17"/>
    <p:sldId id="265" r:id="rId18"/>
    <p:sldId id="266" r:id="rId19"/>
    <p:sldId id="287" r:id="rId20"/>
    <p:sldId id="279" r:id="rId21"/>
    <p:sldId id="267" r:id="rId22"/>
    <p:sldId id="268" r:id="rId23"/>
    <p:sldId id="277" r:id="rId24"/>
    <p:sldId id="269" r:id="rId25"/>
    <p:sldId id="270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71" autoAdjust="0"/>
    <p:restoredTop sz="95501" autoAdjust="0"/>
  </p:normalViewPr>
  <p:slideViewPr>
    <p:cSldViewPr snapToGrid="0" snapToObjects="1">
      <p:cViewPr>
        <p:scale>
          <a:sx n="64" d="100"/>
          <a:sy n="64" d="100"/>
        </p:scale>
        <p:origin x="832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2086D-A5D4-4E84-896B-185B70BAEA22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622597-4D45-4AFD-8858-D90B802D80C6}">
      <dgm:prSet/>
      <dgm:spPr/>
      <dgm:t>
        <a:bodyPr/>
        <a:lstStyle/>
        <a:p>
          <a:r>
            <a:rPr lang="en-US" baseline="0"/>
            <a:t>Rivers fed by the spring rains and snowmelt from the Zagros Mtns.</a:t>
          </a:r>
          <a:endParaRPr lang="en-US"/>
        </a:p>
      </dgm:t>
    </dgm:pt>
    <dgm:pt modelId="{A1C04FCE-6A3C-471B-AAB2-1BDEBA0D1E22}" type="parTrans" cxnId="{AFCA2733-4516-4FD8-9232-6C203CF6D7C8}">
      <dgm:prSet/>
      <dgm:spPr/>
      <dgm:t>
        <a:bodyPr/>
        <a:lstStyle/>
        <a:p>
          <a:endParaRPr lang="en-US"/>
        </a:p>
      </dgm:t>
    </dgm:pt>
    <dgm:pt modelId="{8074728B-1A80-414C-9D8C-C795725060D9}" type="sibTrans" cxnId="{AFCA2733-4516-4FD8-9232-6C203CF6D7C8}">
      <dgm:prSet/>
      <dgm:spPr/>
      <dgm:t>
        <a:bodyPr/>
        <a:lstStyle/>
        <a:p>
          <a:endParaRPr lang="en-US"/>
        </a:p>
      </dgm:t>
    </dgm:pt>
    <dgm:pt modelId="{A2885086-BF9F-4C05-8CDD-6D3422C340BA}">
      <dgm:prSet/>
      <dgm:spPr/>
      <dgm:t>
        <a:bodyPr/>
        <a:lstStyle/>
        <a:p>
          <a:r>
            <a:rPr lang="en-US" baseline="0"/>
            <a:t>There were many UNPREDICTABLE floods</a:t>
          </a:r>
          <a:endParaRPr lang="en-US"/>
        </a:p>
      </dgm:t>
    </dgm:pt>
    <dgm:pt modelId="{16CC6D23-834C-4409-AEBA-33728E08AEF0}" type="parTrans" cxnId="{E7BB48FB-6A36-4D5E-8082-BBB55A978E61}">
      <dgm:prSet/>
      <dgm:spPr/>
      <dgm:t>
        <a:bodyPr/>
        <a:lstStyle/>
        <a:p>
          <a:endParaRPr lang="en-US"/>
        </a:p>
      </dgm:t>
    </dgm:pt>
    <dgm:pt modelId="{06A1D1D4-B2AF-48F1-B168-35D935C24234}" type="sibTrans" cxnId="{E7BB48FB-6A36-4D5E-8082-BBB55A978E61}">
      <dgm:prSet/>
      <dgm:spPr/>
      <dgm:t>
        <a:bodyPr/>
        <a:lstStyle/>
        <a:p>
          <a:endParaRPr lang="en-US"/>
        </a:p>
      </dgm:t>
    </dgm:pt>
    <dgm:pt modelId="{3ACB5F44-C622-4223-B9F2-17C855C7DEEC}">
      <dgm:prSet/>
      <dgm:spPr/>
      <dgm:t>
        <a:bodyPr/>
        <a:lstStyle/>
        <a:p>
          <a:r>
            <a:rPr lang="en-US" baseline="0"/>
            <a:t>Rivers formed numerous infertile alluvial plains but MANY fertile levees.</a:t>
          </a:r>
          <a:endParaRPr lang="en-US"/>
        </a:p>
      </dgm:t>
    </dgm:pt>
    <dgm:pt modelId="{67CE423F-73EE-4FE0-BD75-0095BCA2B9CE}" type="parTrans" cxnId="{D3DEAFE1-A631-4A2E-A729-D9C6350E96B3}">
      <dgm:prSet/>
      <dgm:spPr/>
      <dgm:t>
        <a:bodyPr/>
        <a:lstStyle/>
        <a:p>
          <a:endParaRPr lang="en-US"/>
        </a:p>
      </dgm:t>
    </dgm:pt>
    <dgm:pt modelId="{720C774D-4F0E-4A55-B21B-1988AB70DC01}" type="sibTrans" cxnId="{D3DEAFE1-A631-4A2E-A729-D9C6350E96B3}">
      <dgm:prSet/>
      <dgm:spPr/>
      <dgm:t>
        <a:bodyPr/>
        <a:lstStyle/>
        <a:p>
          <a:endParaRPr lang="en-US"/>
        </a:p>
      </dgm:t>
    </dgm:pt>
    <dgm:pt modelId="{56087A60-F985-43A6-B792-5CEB1D0E5EC8}" type="pres">
      <dgm:prSet presAssocID="{1C02086D-A5D4-4E84-896B-185B70BAEA22}" presName="diagram" presStyleCnt="0">
        <dgm:presLayoutVars>
          <dgm:dir/>
          <dgm:resizeHandles val="exact"/>
        </dgm:presLayoutVars>
      </dgm:prSet>
      <dgm:spPr/>
    </dgm:pt>
    <dgm:pt modelId="{B5027158-18B2-4BB7-B4FE-A7DA589223E3}" type="pres">
      <dgm:prSet presAssocID="{67622597-4D45-4AFD-8858-D90B802D80C6}" presName="node" presStyleLbl="node1" presStyleIdx="0" presStyleCnt="3">
        <dgm:presLayoutVars>
          <dgm:bulletEnabled val="1"/>
        </dgm:presLayoutVars>
      </dgm:prSet>
      <dgm:spPr/>
    </dgm:pt>
    <dgm:pt modelId="{D8AC0FEA-DBDE-4B7B-9DCF-3E50234FE940}" type="pres">
      <dgm:prSet presAssocID="{8074728B-1A80-414C-9D8C-C795725060D9}" presName="sibTrans" presStyleCnt="0"/>
      <dgm:spPr/>
    </dgm:pt>
    <dgm:pt modelId="{2C22280B-5E40-439C-B64F-FEBC0CF5FBEF}" type="pres">
      <dgm:prSet presAssocID="{A2885086-BF9F-4C05-8CDD-6D3422C340BA}" presName="node" presStyleLbl="node1" presStyleIdx="1" presStyleCnt="3">
        <dgm:presLayoutVars>
          <dgm:bulletEnabled val="1"/>
        </dgm:presLayoutVars>
      </dgm:prSet>
      <dgm:spPr/>
    </dgm:pt>
    <dgm:pt modelId="{3A49B8A2-7D39-4284-8913-49F2E411B9F6}" type="pres">
      <dgm:prSet presAssocID="{06A1D1D4-B2AF-48F1-B168-35D935C24234}" presName="sibTrans" presStyleCnt="0"/>
      <dgm:spPr/>
    </dgm:pt>
    <dgm:pt modelId="{3FD13257-C8F9-41F9-9673-22032865497B}" type="pres">
      <dgm:prSet presAssocID="{3ACB5F44-C622-4223-B9F2-17C855C7DEEC}" presName="node" presStyleLbl="node1" presStyleIdx="2" presStyleCnt="3">
        <dgm:presLayoutVars>
          <dgm:bulletEnabled val="1"/>
        </dgm:presLayoutVars>
      </dgm:prSet>
      <dgm:spPr/>
    </dgm:pt>
  </dgm:ptLst>
  <dgm:cxnLst>
    <dgm:cxn modelId="{AFCA2733-4516-4FD8-9232-6C203CF6D7C8}" srcId="{1C02086D-A5D4-4E84-896B-185B70BAEA22}" destId="{67622597-4D45-4AFD-8858-D90B802D80C6}" srcOrd="0" destOrd="0" parTransId="{A1C04FCE-6A3C-471B-AAB2-1BDEBA0D1E22}" sibTransId="{8074728B-1A80-414C-9D8C-C795725060D9}"/>
    <dgm:cxn modelId="{1706B146-F5DB-4428-B65E-91CF4D3A7C4A}" type="presOf" srcId="{67622597-4D45-4AFD-8858-D90B802D80C6}" destId="{B5027158-18B2-4BB7-B4FE-A7DA589223E3}" srcOrd="0" destOrd="0" presId="urn:microsoft.com/office/officeart/2005/8/layout/default"/>
    <dgm:cxn modelId="{7536B54D-552E-4C3F-9954-F4258A21D323}" type="presOf" srcId="{3ACB5F44-C622-4223-B9F2-17C855C7DEEC}" destId="{3FD13257-C8F9-41F9-9673-22032865497B}" srcOrd="0" destOrd="0" presId="urn:microsoft.com/office/officeart/2005/8/layout/default"/>
    <dgm:cxn modelId="{B5D7139B-6E25-4B05-B066-547DD80583F9}" type="presOf" srcId="{1C02086D-A5D4-4E84-896B-185B70BAEA22}" destId="{56087A60-F985-43A6-B792-5CEB1D0E5EC8}" srcOrd="0" destOrd="0" presId="urn:microsoft.com/office/officeart/2005/8/layout/default"/>
    <dgm:cxn modelId="{A685ABBF-62BD-4F2E-8F32-1F79E92B296D}" type="presOf" srcId="{A2885086-BF9F-4C05-8CDD-6D3422C340BA}" destId="{2C22280B-5E40-439C-B64F-FEBC0CF5FBEF}" srcOrd="0" destOrd="0" presId="urn:microsoft.com/office/officeart/2005/8/layout/default"/>
    <dgm:cxn modelId="{D3DEAFE1-A631-4A2E-A729-D9C6350E96B3}" srcId="{1C02086D-A5D4-4E84-896B-185B70BAEA22}" destId="{3ACB5F44-C622-4223-B9F2-17C855C7DEEC}" srcOrd="2" destOrd="0" parTransId="{67CE423F-73EE-4FE0-BD75-0095BCA2B9CE}" sibTransId="{720C774D-4F0E-4A55-B21B-1988AB70DC01}"/>
    <dgm:cxn modelId="{E7BB48FB-6A36-4D5E-8082-BBB55A978E61}" srcId="{1C02086D-A5D4-4E84-896B-185B70BAEA22}" destId="{A2885086-BF9F-4C05-8CDD-6D3422C340BA}" srcOrd="1" destOrd="0" parTransId="{16CC6D23-834C-4409-AEBA-33728E08AEF0}" sibTransId="{06A1D1D4-B2AF-48F1-B168-35D935C24234}"/>
    <dgm:cxn modelId="{2216936F-186D-4C87-826C-7F57B704BF93}" type="presParOf" srcId="{56087A60-F985-43A6-B792-5CEB1D0E5EC8}" destId="{B5027158-18B2-4BB7-B4FE-A7DA589223E3}" srcOrd="0" destOrd="0" presId="urn:microsoft.com/office/officeart/2005/8/layout/default"/>
    <dgm:cxn modelId="{40864813-8C16-49D9-96F0-11330133505E}" type="presParOf" srcId="{56087A60-F985-43A6-B792-5CEB1D0E5EC8}" destId="{D8AC0FEA-DBDE-4B7B-9DCF-3E50234FE940}" srcOrd="1" destOrd="0" presId="urn:microsoft.com/office/officeart/2005/8/layout/default"/>
    <dgm:cxn modelId="{37849C4F-50DB-4CA4-AADD-22CD03D3538D}" type="presParOf" srcId="{56087A60-F985-43A6-B792-5CEB1D0E5EC8}" destId="{2C22280B-5E40-439C-B64F-FEBC0CF5FBEF}" srcOrd="2" destOrd="0" presId="urn:microsoft.com/office/officeart/2005/8/layout/default"/>
    <dgm:cxn modelId="{9F789243-28A2-4A21-A929-1653D54B8E91}" type="presParOf" srcId="{56087A60-F985-43A6-B792-5CEB1D0E5EC8}" destId="{3A49B8A2-7D39-4284-8913-49F2E411B9F6}" srcOrd="3" destOrd="0" presId="urn:microsoft.com/office/officeart/2005/8/layout/default"/>
    <dgm:cxn modelId="{EB69A8E7-7960-4163-919B-12F52C767008}" type="presParOf" srcId="{56087A60-F985-43A6-B792-5CEB1D0E5EC8}" destId="{3FD13257-C8F9-41F9-9673-22032865497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27158-18B2-4BB7-B4FE-A7DA589223E3}">
      <dsp:nvSpPr>
        <dsp:cNvPr id="0" name=""/>
        <dsp:cNvSpPr/>
      </dsp:nvSpPr>
      <dsp:spPr>
        <a:xfrm>
          <a:off x="304157" y="518"/>
          <a:ext cx="3231108" cy="193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Rivers fed by the spring rains and snowmelt from the Zagros Mtns.</a:t>
          </a:r>
          <a:endParaRPr lang="en-US" sz="2500" kern="1200"/>
        </a:p>
      </dsp:txBody>
      <dsp:txXfrm>
        <a:off x="304157" y="518"/>
        <a:ext cx="3231108" cy="1938665"/>
      </dsp:txXfrm>
    </dsp:sp>
    <dsp:sp modelId="{2C22280B-5E40-439C-B64F-FEBC0CF5FBEF}">
      <dsp:nvSpPr>
        <dsp:cNvPr id="0" name=""/>
        <dsp:cNvSpPr/>
      </dsp:nvSpPr>
      <dsp:spPr>
        <a:xfrm>
          <a:off x="3858376" y="518"/>
          <a:ext cx="3231108" cy="193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There were many UNPREDICTABLE floods</a:t>
          </a:r>
          <a:endParaRPr lang="en-US" sz="2500" kern="1200"/>
        </a:p>
      </dsp:txBody>
      <dsp:txXfrm>
        <a:off x="3858376" y="518"/>
        <a:ext cx="3231108" cy="1938665"/>
      </dsp:txXfrm>
    </dsp:sp>
    <dsp:sp modelId="{3FD13257-C8F9-41F9-9673-22032865497B}">
      <dsp:nvSpPr>
        <dsp:cNvPr id="0" name=""/>
        <dsp:cNvSpPr/>
      </dsp:nvSpPr>
      <dsp:spPr>
        <a:xfrm>
          <a:off x="2081267" y="2262294"/>
          <a:ext cx="3231108" cy="193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Rivers formed numerous infertile alluvial plains but MANY fertile levees.</a:t>
          </a:r>
          <a:endParaRPr lang="en-US" sz="2500" kern="1200"/>
        </a:p>
      </dsp:txBody>
      <dsp:txXfrm>
        <a:off x="2081267" y="2262294"/>
        <a:ext cx="3231108" cy="1938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4CD43CA-DA54-D948-8F7D-8F52FABDFAE1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517F04B-19FD-AF40-AD2D-A20EB2CCF1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6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31B34-DC24-0739-03B4-AFBE82F4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</a:blip>
          <a:srcRect r="7991" b="-2"/>
          <a:stretch/>
        </p:blipFill>
        <p:spPr>
          <a:xfrm>
            <a:off x="20" y="10"/>
            <a:ext cx="846961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>
            <a:normAutofit/>
          </a:bodyPr>
          <a:lstStyle/>
          <a:p>
            <a:r>
              <a:rPr lang="en-US"/>
              <a:t>Mesopotamia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79074"/>
            <a:ext cx="7063740" cy="1613165"/>
          </a:xfrm>
        </p:spPr>
        <p:txBody>
          <a:bodyPr>
            <a:normAutofit/>
          </a:bodyPr>
          <a:lstStyle/>
          <a:p>
            <a:r>
              <a:rPr lang="en-US"/>
              <a:t>The Land Between Rivers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74E8E4-3A52-4B19-AFD7-B242CE61A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" y="0"/>
            <a:ext cx="3429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9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The “Cradle of Civilization” Continuation</a:t>
            </a:r>
          </a:p>
        </p:txBody>
      </p:sp>
      <p:pic>
        <p:nvPicPr>
          <p:cNvPr id="5" name="Content Placeholder 4" descr="Mesopotamia Ziggurat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705" r="28482" b="1"/>
          <a:stretch/>
        </p:blipFill>
        <p:spPr>
          <a:xfrm>
            <a:off x="1051092" y="1933575"/>
            <a:ext cx="2478467" cy="3639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8288" y="1933575"/>
            <a:ext cx="4387596" cy="4246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In southern Mesopotamia was the earliest signs of civilization</a:t>
            </a:r>
          </a:p>
          <a:p>
            <a:r>
              <a:rPr lang="en-US"/>
              <a:t>The first sign was over 5,000 BCE and there was</a:t>
            </a:r>
          </a:p>
          <a:p>
            <a:pPr lvl="1"/>
            <a:r>
              <a:rPr lang="en-US"/>
              <a:t>Ziggurats</a:t>
            </a:r>
          </a:p>
          <a:p>
            <a:pPr lvl="1"/>
            <a:r>
              <a:rPr lang="en-US"/>
              <a:t>Shrines</a:t>
            </a:r>
          </a:p>
          <a:p>
            <a:pPr lvl="1"/>
            <a:r>
              <a:rPr lang="en-US"/>
              <a:t>Arches</a:t>
            </a:r>
          </a:p>
          <a:p>
            <a:pPr lvl="1"/>
            <a:r>
              <a:rPr lang="en-US"/>
              <a:t>Some kind of a water conduit</a:t>
            </a:r>
          </a:p>
          <a:p>
            <a:pPr lvl="1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CDF5D3-7220-42A0-9D37-ECF3BF28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26730" cy="510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BC717F-58B3-4A4E-BC3B-1B11323AD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Is there more than “One Cradle for Civilization?” - Yes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6FED85-C087-26BA-EF0F-94A1C03BF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136" y="6229349"/>
            <a:ext cx="7310866" cy="53657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400">
              <a:solidFill>
                <a:srgbClr val="BFBFB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75710-64C5-4CA8-8A7C-82EE4125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339A0A6B-A748-3358-D15C-832310388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79" y="640081"/>
            <a:ext cx="5930604" cy="38252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5050B1-74E1-4A81-923D-0F5971A3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7437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42" y="151081"/>
            <a:ext cx="8088804" cy="6550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Part 3 – Cultural Groups</a:t>
            </a:r>
            <a:endParaRPr lang="en-US" sz="2400"/>
          </a:p>
          <a:p>
            <a:pPr marL="0" indent="0">
              <a:buNone/>
            </a:pPr>
            <a:r>
              <a:rPr lang="en-US" sz="2400" dirty="0"/>
              <a:t>The region was </a:t>
            </a:r>
            <a:r>
              <a:rPr lang="en-US" sz="2400" dirty="0">
                <a:solidFill>
                  <a:srgbClr val="000000"/>
                </a:solidFill>
              </a:rPr>
              <a:t>not a unified empire</a:t>
            </a:r>
            <a:r>
              <a:rPr lang="en-US" sz="2400" dirty="0"/>
              <a:t>, but a collection of civilizations which dominated the area at different times. </a:t>
            </a:r>
          </a:p>
          <a:p>
            <a:pPr marL="0" indent="0">
              <a:buNone/>
            </a:pPr>
            <a:r>
              <a:rPr lang="en-US" dirty="0"/>
              <a:t>The FOUR main                                                                                civilizations that                                                                                      dominated the                                                                                        region are the:</a:t>
            </a:r>
          </a:p>
          <a:p>
            <a:pPr lvl="1"/>
            <a:r>
              <a:rPr lang="en-US" dirty="0"/>
              <a:t> Sumerians</a:t>
            </a:r>
          </a:p>
          <a:p>
            <a:pPr lvl="1"/>
            <a:r>
              <a:rPr lang="en-US" dirty="0"/>
              <a:t>Akkadians </a:t>
            </a:r>
          </a:p>
          <a:p>
            <a:pPr lvl="1"/>
            <a:r>
              <a:rPr lang="en-US" dirty="0"/>
              <a:t>Babylonians </a:t>
            </a:r>
          </a:p>
          <a:p>
            <a:pPr lvl="1"/>
            <a:r>
              <a:rPr lang="en-US"/>
              <a:t>Assyrians</a:t>
            </a:r>
            <a:endParaRPr lang="en-US" dirty="0"/>
          </a:p>
        </p:txBody>
      </p:sp>
      <p:pic>
        <p:nvPicPr>
          <p:cNvPr id="2" name="Picture 3" descr="Timeline&#10;&#10;Description automatically generated">
            <a:extLst>
              <a:ext uri="{FF2B5EF4-FFF2-40B4-BE49-F238E27FC236}">
                <a16:creationId xmlns:a16="http://schemas.microsoft.com/office/drawing/2014/main" id="{27DA144D-F1C6-00EE-8927-F354DBEA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69" y="2032242"/>
            <a:ext cx="6229539" cy="4674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8116" y="566382"/>
            <a:ext cx="3400536" cy="15502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Who Were the Sumerians?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99651" y="2438399"/>
            <a:ext cx="3429001" cy="38532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/>
              <a:t>Arrived from Central Asia ~ 3 BCE</a:t>
            </a:r>
          </a:p>
          <a:p>
            <a:r>
              <a:rPr lang="en-US" sz="1300"/>
              <a:t>First settlement: Eridu</a:t>
            </a:r>
          </a:p>
          <a:p>
            <a:r>
              <a:rPr lang="en-US" sz="1300"/>
              <a:t>Had intensive agriculture year round Crop survival depended on irrigation: shadufs, canals, channels, dikes, weirs and reservoirs.</a:t>
            </a:r>
          </a:p>
          <a:p>
            <a:r>
              <a:rPr lang="en-US" sz="1300"/>
              <a:t>They grew barley, chickpeas, lentils, wheat, dates, onions, garlic, lettuce, leeks and mustard.</a:t>
            </a:r>
          </a:p>
          <a:p>
            <a:r>
              <a:rPr lang="en-US" sz="1300"/>
              <a:t>The raised cattle, sheep, goats and pigs. Caught fish and gazelles.</a:t>
            </a:r>
          </a:p>
          <a:p>
            <a:r>
              <a:rPr lang="en-US" sz="1300"/>
              <a:t>They used oxen and donkeys as beasts of burden.</a:t>
            </a:r>
          </a:p>
        </p:txBody>
      </p:sp>
      <p:pic>
        <p:nvPicPr>
          <p:cNvPr id="7" name="Content Placeholder 6" descr="Sumarian Fishing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236" r="6778" b="1"/>
          <a:stretch/>
        </p:blipFill>
        <p:spPr>
          <a:xfrm>
            <a:off x="4572885" y="10"/>
            <a:ext cx="457111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0025" y="365760"/>
            <a:ext cx="7269480" cy="680403"/>
          </a:xfrm>
        </p:spPr>
        <p:txBody>
          <a:bodyPr>
            <a:normAutofit/>
          </a:bodyPr>
          <a:lstStyle/>
          <a:p>
            <a:r>
              <a:rPr lang="en-US" dirty="0"/>
              <a:t>Sumer and Akkadian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C90ED-3791-2A5F-30EF-B68167EF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54" y="2695576"/>
            <a:ext cx="6446520" cy="4351337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7764BE-791D-1AD3-A301-5602DF07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6" y="1295400"/>
            <a:ext cx="80962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263669"/>
            <a:ext cx="7269480" cy="795616"/>
          </a:xfrm>
        </p:spPr>
        <p:txBody>
          <a:bodyPr/>
          <a:lstStyle/>
          <a:p>
            <a:r>
              <a:rPr lang="en-US" dirty="0"/>
              <a:t>Sumerian Society &amp; Structure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359009" y="2345835"/>
            <a:ext cx="3360420" cy="7315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3463" y="1268941"/>
            <a:ext cx="8184675" cy="56983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Started to organize in large societies</a:t>
            </a:r>
          </a:p>
          <a:p>
            <a:pPr marL="0" indent="0">
              <a:buNone/>
            </a:pPr>
            <a:r>
              <a:rPr lang="en-US" sz="2100" b="1" u="sng" dirty="0"/>
              <a:t>I. Ruling Class</a:t>
            </a:r>
          </a:p>
          <a:p>
            <a:pPr lvl="1"/>
            <a:r>
              <a:rPr lang="en-US" dirty="0"/>
              <a:t>Nobility (king and his family – in charge oof everything and everyone</a:t>
            </a:r>
          </a:p>
          <a:p>
            <a:pPr lvl="1"/>
            <a:r>
              <a:rPr lang="en-US" dirty="0"/>
              <a:t>chief priests – intermediaries between the gods and humanity – the only ones who could enter the temple where the god resides</a:t>
            </a:r>
          </a:p>
          <a:p>
            <a:pPr lvl="1"/>
            <a:r>
              <a:rPr lang="en-US" dirty="0"/>
              <a:t>High Palace Officials – upper beurocracy</a:t>
            </a:r>
          </a:p>
          <a:p>
            <a:pPr marL="0" indent="0">
              <a:buNone/>
            </a:pPr>
            <a:r>
              <a:rPr lang="en-US" sz="2100" b="1" u="sng" dirty="0"/>
              <a:t>II. Upper Class Commoners </a:t>
            </a:r>
            <a:r>
              <a:rPr lang="en-US" dirty="0"/>
              <a:t>- people whose livelihood depended on the nobility, </a:t>
            </a:r>
          </a:p>
          <a:p>
            <a:pPr marL="0" indent="0">
              <a:buNone/>
            </a:pPr>
            <a:r>
              <a:rPr lang="en-US" dirty="0"/>
              <a:t>-Included government officials and scribes who kept records for the city state</a:t>
            </a:r>
          </a:p>
          <a:p>
            <a:pPr marL="0" indent="0">
              <a:buNone/>
            </a:pPr>
            <a:r>
              <a:rPr lang="en-US" sz="2100" b="1" u="sng" dirty="0"/>
              <a:t>III. Lower Level Commoners </a:t>
            </a:r>
            <a:r>
              <a:rPr lang="en-US" dirty="0"/>
              <a:t>(land-owning, free citizens who relied on themselves) </a:t>
            </a:r>
          </a:p>
          <a:p>
            <a:pPr marL="0" indent="0">
              <a:buNone/>
            </a:pPr>
            <a:r>
              <a:rPr lang="en-US" dirty="0"/>
              <a:t>-included merchants and traders, as well as artisans and farmers</a:t>
            </a:r>
          </a:p>
          <a:p>
            <a:pPr marL="0" indent="0">
              <a:buNone/>
            </a:pPr>
            <a:r>
              <a:rPr lang="en-US" sz="2100" b="1" u="sng" dirty="0"/>
              <a:t>IV. Enslaved people </a:t>
            </a:r>
            <a:r>
              <a:rPr lang="en-US" dirty="0"/>
              <a:t>– chattel slavery was practiced, as well as slave status to work of debts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551BC6-C600-6B5E-7381-B56326A6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73" y="447261"/>
            <a:ext cx="6367669" cy="477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722D1-E064-B0C0-9B0F-7B9106A78FF4}"/>
              </a:ext>
            </a:extLst>
          </p:cNvPr>
          <p:cNvSpPr txBox="1"/>
          <p:nvPr/>
        </p:nvSpPr>
        <p:spPr>
          <a:xfrm>
            <a:off x="1136372" y="5695122"/>
            <a:ext cx="698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This social structure persisted throughout most of Mesopotamia’s history, across all empires.</a:t>
            </a:r>
          </a:p>
        </p:txBody>
      </p:sp>
    </p:spTree>
    <p:extLst>
      <p:ext uri="{BB962C8B-B14F-4D97-AF65-F5344CB8AC3E}">
        <p14:creationId xmlns:p14="http://schemas.microsoft.com/office/powerpoint/2010/main" val="4214189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820" y="58296"/>
            <a:ext cx="2866554" cy="757044"/>
          </a:xfrm>
        </p:spPr>
        <p:txBody>
          <a:bodyPr/>
          <a:lstStyle/>
          <a:p>
            <a:r>
              <a:rPr lang="en-US" dirty="0"/>
              <a:t>Festivals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4819" y="1076262"/>
            <a:ext cx="7677093" cy="4977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Ancient Mesopotamians had ceremonies each month. The theme of the rituals and festivals for each month is determined by SIX important factors:</a:t>
            </a:r>
          </a:p>
          <a:p>
            <a:pPr lvl="2"/>
            <a:r>
              <a:rPr lang="en-US" sz="1800" dirty="0"/>
              <a:t>The Phase of the Moon</a:t>
            </a:r>
          </a:p>
          <a:p>
            <a:pPr lvl="2"/>
            <a:r>
              <a:rPr lang="en-US" sz="1800" dirty="0"/>
              <a:t>The phase of the annual agricultural cycle</a:t>
            </a:r>
          </a:p>
          <a:p>
            <a:pPr lvl="2"/>
            <a:r>
              <a:rPr lang="en-US" sz="1800" u="sng" dirty="0"/>
              <a:t>Equinoxes and solstices</a:t>
            </a:r>
          </a:p>
          <a:p>
            <a:pPr lvl="2"/>
            <a:r>
              <a:rPr lang="en-US" sz="1800" dirty="0"/>
              <a:t>The local mythos and its divine Patrons</a:t>
            </a:r>
          </a:p>
          <a:p>
            <a:pPr lvl="2"/>
            <a:r>
              <a:rPr lang="en-US" sz="1800" dirty="0"/>
              <a:t>The success of the reigning Monarch</a:t>
            </a:r>
          </a:p>
          <a:p>
            <a:pPr lvl="2"/>
            <a:r>
              <a:rPr lang="en-US" sz="1800" dirty="0"/>
              <a:t>Commemoration of specific                                                     historical events                                                                        (founding, military                                                                      victories,                                                                                   temple holidays, etc.)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6396B-5353-F6C2-F3BA-ECAD7083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50" y="4014168"/>
            <a:ext cx="4876442" cy="27109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079" y="280670"/>
            <a:ext cx="3400535" cy="1180383"/>
          </a:xfrm>
        </p:spPr>
        <p:txBody>
          <a:bodyPr>
            <a:normAutofit/>
          </a:bodyPr>
          <a:lstStyle/>
          <a:p>
            <a:r>
              <a:rPr lang="en-US" sz="3700" dirty="0"/>
              <a:t>What About their Writing?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C53BD-E9B2-2F7D-4359-854B8A71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2" r="28095" b="1"/>
          <a:stretch/>
        </p:blipFill>
        <p:spPr>
          <a:xfrm>
            <a:off x="20" y="10"/>
            <a:ext cx="4571094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114" y="1727283"/>
            <a:ext cx="3936782" cy="3880514"/>
          </a:xfrm>
        </p:spPr>
        <p:txBody>
          <a:bodyPr>
            <a:noAutofit/>
          </a:bodyPr>
          <a:lstStyle/>
          <a:p>
            <a:r>
              <a:rPr lang="en-US" sz="1400" dirty="0"/>
              <a:t>Written language allowed transmission of wisdom and knowledge; for laws to be codified, and for records to be kept to facilitate trade.</a:t>
            </a:r>
          </a:p>
          <a:p>
            <a:r>
              <a:rPr lang="en-US" sz="1400" dirty="0"/>
              <a:t>First written language was Sumerian cuneiform discovered 3500 BCE in </a:t>
            </a:r>
            <a:r>
              <a:rPr lang="en-US" sz="1400" dirty="0" err="1"/>
              <a:t>Uruk</a:t>
            </a:r>
            <a:r>
              <a:rPr lang="en-US" sz="1400" dirty="0"/>
              <a:t>.</a:t>
            </a:r>
          </a:p>
          <a:p>
            <a:r>
              <a:rPr lang="en-US" sz="1400" dirty="0"/>
              <a:t>Sumerian cuneiform “wedge-shaped”.</a:t>
            </a:r>
          </a:p>
          <a:p>
            <a:r>
              <a:rPr lang="en-US" sz="1400" dirty="0"/>
              <a:t>A stylus was pressed into soft clay (main too)</a:t>
            </a:r>
          </a:p>
          <a:p>
            <a:r>
              <a:rPr lang="en-US" sz="1400" dirty="0"/>
              <a:t>Other mediums and tools: stone and chisel; metal and chisel; and terracotta and paint.</a:t>
            </a:r>
          </a:p>
          <a:p>
            <a:r>
              <a:rPr lang="en-US" sz="1400" dirty="0"/>
              <a:t>Sumerians only used writing for keeping records.</a:t>
            </a:r>
          </a:p>
          <a:p>
            <a:r>
              <a:rPr lang="en-US" sz="1400" dirty="0"/>
              <a:t>Cuneiform spread into Persia and Egypt; which became the international script and medium for cultural exchange.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CDF5D3-7220-42A0-9D37-ECF3BF28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26730" cy="510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BC717F-58B3-4A4E-BC3B-1B11323AD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300">
                <a:solidFill>
                  <a:srgbClr val="FFFFFF"/>
                </a:solidFill>
              </a:rPr>
              <a:t>Cuneiform</a:t>
            </a:r>
            <a:br>
              <a:rPr lang="en-US" sz="3300">
                <a:solidFill>
                  <a:srgbClr val="FFFFFF"/>
                </a:solidFill>
              </a:rPr>
            </a:br>
            <a:r>
              <a:rPr lang="en-US" sz="3300">
                <a:solidFill>
                  <a:srgbClr val="FFFFFF"/>
                </a:solidFill>
              </a:rPr>
              <a:t>The earliest form of a written language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E75710-64C5-4CA8-8A7C-82EE4125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creen Shot 2013-01-14 at 10.57.06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70" y="259861"/>
            <a:ext cx="7465289" cy="47777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35050B1-74E1-4A81-923D-0F5971A3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7437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80910-96FA-4DA6-93F5-97873AF1B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26730" cy="510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1CB7E2-0098-4A7C-B377-037DCA4C8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700"/>
              <a:t>Ancient Mesopotamia Map</a:t>
            </a:r>
          </a:p>
        </p:txBody>
      </p:sp>
      <p:pic>
        <p:nvPicPr>
          <p:cNvPr id="4" name="Content Placeholder 3" descr="Screen Shot 2013-01-14 at 10.13.51 AM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15" b="19926"/>
          <a:stretch/>
        </p:blipFill>
        <p:spPr>
          <a:xfrm>
            <a:off x="-34419" y="-35897"/>
            <a:ext cx="9212838" cy="52174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6963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2601" y="4564674"/>
            <a:ext cx="3008115" cy="1615461"/>
          </a:xfrm>
        </p:spPr>
        <p:txBody>
          <a:bodyPr anchor="ctr">
            <a:normAutofit/>
          </a:bodyPr>
          <a:lstStyle/>
          <a:p>
            <a:r>
              <a:rPr lang="en-US" sz="2800"/>
              <a:t>Mathematics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1669E3-A893-9E4B-9225-D3227C4A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5" b="3260"/>
          <a:stretch/>
        </p:blipFill>
        <p:spPr>
          <a:xfrm>
            <a:off x="20" y="1"/>
            <a:ext cx="8469610" cy="42127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1475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66480" y="4564673"/>
            <a:ext cx="4249403" cy="1615463"/>
          </a:xfrm>
        </p:spPr>
        <p:txBody>
          <a:bodyPr anchor="ctr">
            <a:normAutofit/>
          </a:bodyPr>
          <a:lstStyle/>
          <a:p>
            <a:r>
              <a:rPr lang="en-US" sz="1400"/>
              <a:t>They used a number system that would be the source of:</a:t>
            </a:r>
          </a:p>
          <a:p>
            <a:pPr lvl="1"/>
            <a:r>
              <a:rPr lang="en-US" sz="1400"/>
              <a:t>60 Minutes in an hour</a:t>
            </a:r>
          </a:p>
          <a:p>
            <a:pPr lvl="1"/>
            <a:r>
              <a:rPr lang="en-US" sz="1400"/>
              <a:t>24 Hours a day</a:t>
            </a:r>
          </a:p>
          <a:p>
            <a:pPr lvl="1"/>
            <a:r>
              <a:rPr lang="en-US" sz="1400"/>
              <a:t>7 Days a Week</a:t>
            </a:r>
          </a:p>
          <a:p>
            <a:pPr lvl="1"/>
            <a:r>
              <a:rPr lang="en-US" sz="1400"/>
              <a:t>Calendar had 365 Days</a:t>
            </a:r>
          </a:p>
          <a:p>
            <a:pPr lvl="1"/>
            <a:endParaRPr lang="en-US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6963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4564674"/>
            <a:ext cx="3008115" cy="161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Science &amp; Technology</a:t>
            </a:r>
          </a:p>
        </p:txBody>
      </p:sp>
      <p:pic>
        <p:nvPicPr>
          <p:cNvPr id="5" name="Content Placeholder 4" descr="Screen Shot 2013-01-14 at 10.58.11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849" r="7690" b="1"/>
          <a:stretch/>
        </p:blipFill>
        <p:spPr>
          <a:xfrm>
            <a:off x="20" y="1"/>
            <a:ext cx="8469610" cy="379220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1475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6480" y="4564673"/>
            <a:ext cx="4409958" cy="16154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200" dirty="0"/>
              <a:t>Prosperous life included agriculture and writing.</a:t>
            </a:r>
          </a:p>
          <a:p>
            <a:r>
              <a:rPr lang="en-US" sz="1200" dirty="0"/>
              <a:t>First wheeled vehicle appeared in the 4000 BCE</a:t>
            </a:r>
          </a:p>
          <a:p>
            <a:r>
              <a:rPr lang="en-US" sz="1200" dirty="0"/>
              <a:t>Solid wooden wheels pulled by oxen.</a:t>
            </a:r>
          </a:p>
          <a:p>
            <a:r>
              <a:rPr lang="en-US" sz="1200" dirty="0"/>
              <a:t>Other inventions: seeder-plows and pickaxes</a:t>
            </a:r>
          </a:p>
          <a:p>
            <a:r>
              <a:rPr lang="en-US" sz="1200" dirty="0"/>
              <a:t>Efficiencies led to specializations in baking, brewing, weaving and tanning.</a:t>
            </a:r>
          </a:p>
          <a:p>
            <a:endParaRPr lang="en-US" sz="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736017"/>
          </a:xfrm>
        </p:spPr>
        <p:txBody>
          <a:bodyPr/>
          <a:lstStyle/>
          <a:p>
            <a:r>
              <a:rPr lang="en-US" dirty="0"/>
              <a:t>Governance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46404" y="1124263"/>
            <a:ext cx="6446520" cy="4351337"/>
          </a:xfrm>
        </p:spPr>
        <p:txBody>
          <a:bodyPr/>
          <a:lstStyle/>
          <a:p>
            <a:r>
              <a:rPr lang="en-US" dirty="0"/>
              <a:t>The strongest and most able man became king –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lugal</a:t>
            </a:r>
            <a:r>
              <a:rPr lang="en-US" dirty="0"/>
              <a:t>(translated as strong man)</a:t>
            </a:r>
          </a:p>
          <a:p>
            <a:r>
              <a:rPr lang="en-US" dirty="0"/>
              <a:t>Was somewhat democratic then eventually became monarchial.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81F908-4DCC-4649-A55D-93CB90DE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65" y="2656721"/>
            <a:ext cx="6599583" cy="37122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Warfare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28116" y="1595238"/>
            <a:ext cx="3360420" cy="790365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Fragment of the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</a:rPr>
              <a:t>Stele of the Vultures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showing marching soldiers.</a:t>
            </a:r>
          </a:p>
        </p:txBody>
      </p:sp>
      <p:pic>
        <p:nvPicPr>
          <p:cNvPr id="9" name="Content Placeholder 8" descr="Screen Shot 2013-01-14 at 3.32.43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6404" y="2435260"/>
            <a:ext cx="3360738" cy="2886375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1701587"/>
            <a:ext cx="3360420" cy="3664650"/>
          </a:xfrm>
        </p:spPr>
        <p:txBody>
          <a:bodyPr>
            <a:normAutofit/>
          </a:bodyPr>
          <a:lstStyle/>
          <a:p>
            <a:r>
              <a:rPr lang="en-US" dirty="0"/>
              <a:t>Many walled cities were built</a:t>
            </a:r>
          </a:p>
          <a:p>
            <a:r>
              <a:rPr lang="en-US" dirty="0"/>
              <a:t>Distant villages were abandoned</a:t>
            </a:r>
          </a:p>
          <a:p>
            <a:r>
              <a:rPr lang="en-US" dirty="0"/>
              <a:t>Cities spheres would overlap</a:t>
            </a:r>
          </a:p>
          <a:p>
            <a:r>
              <a:rPr lang="en-US" dirty="0"/>
              <a:t>Monuments to celebrate military victories were built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72882" y="-62263"/>
            <a:ext cx="7269480" cy="1325562"/>
          </a:xfrm>
        </p:spPr>
        <p:txBody>
          <a:bodyPr/>
          <a:lstStyle/>
          <a:p>
            <a:r>
              <a:rPr lang="en-US" dirty="0"/>
              <a:t>Akkad &amp; the Akkadians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28280" y="1659836"/>
            <a:ext cx="7758684" cy="2723321"/>
          </a:xfrm>
        </p:spPr>
        <p:txBody>
          <a:bodyPr>
            <a:normAutofit fontScale="92500"/>
          </a:bodyPr>
          <a:lstStyle/>
          <a:p>
            <a:r>
              <a:rPr lang="en-US" dirty="0"/>
              <a:t>Akkadians were already in Mesopotamia by the arrival of the Sumerians</a:t>
            </a:r>
          </a:p>
          <a:p>
            <a:r>
              <a:rPr lang="en-US" dirty="0"/>
              <a:t>Akkadians were semites.</a:t>
            </a:r>
          </a:p>
          <a:p>
            <a:r>
              <a:rPr lang="en-US" dirty="0"/>
              <a:t>Empire centered around Akkad, the capital.</a:t>
            </a:r>
          </a:p>
          <a:p>
            <a:r>
              <a:rPr lang="en-US" dirty="0"/>
              <a:t>Akkad became capital once Sargon I unified Lower Mesopotamia: 2331 BCE</a:t>
            </a:r>
          </a:p>
          <a:p>
            <a:r>
              <a:rPr lang="en-US" dirty="0"/>
              <a:t>Akkadian conquest and appropriation of Sumer and Sumerian culture.</a:t>
            </a:r>
          </a:p>
        </p:txBody>
      </p:sp>
      <p:pic>
        <p:nvPicPr>
          <p:cNvPr id="12" name="Content Placeholder 11" descr="Screen Shot 2013-01-14 at 5.14.55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08834" y="4516590"/>
            <a:ext cx="4577698" cy="234141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55" y="677863"/>
            <a:ext cx="3400535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Sargon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155" y="2325158"/>
            <a:ext cx="3744582" cy="38549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Sargon I (reign 2270-2215 BC)*</a:t>
            </a:r>
          </a:p>
          <a:p>
            <a:r>
              <a:rPr lang="en-US" sz="1700"/>
              <a:t>continued what the Sumerians started.</a:t>
            </a:r>
          </a:p>
          <a:p>
            <a:r>
              <a:rPr lang="en-US" sz="1700"/>
              <a:t>patronized the Sumerians gods: Anu, Enlil, and</a:t>
            </a:r>
          </a:p>
          <a:p>
            <a:r>
              <a:rPr lang="en-US" sz="1700"/>
              <a:t>Nanna</a:t>
            </a:r>
          </a:p>
          <a:p>
            <a:r>
              <a:rPr lang="en-US" sz="1700"/>
              <a:t>expanded the empire from the Persian Gulf to the</a:t>
            </a:r>
          </a:p>
          <a:p>
            <a:r>
              <a:rPr lang="en-US" sz="1700"/>
              <a:t>Mediterranean and to the Caspian Sea.</a:t>
            </a:r>
          </a:p>
        </p:txBody>
      </p:sp>
      <p:pic>
        <p:nvPicPr>
          <p:cNvPr id="5" name="Content Placeholder 4" descr="Screen Shot 2013-01-14 at 5.16.09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7088" y="1371449"/>
            <a:ext cx="3035907" cy="40615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Sargon’s Legacy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Sargon was succeeded by his second son, Rimush.</a:t>
            </a:r>
          </a:p>
          <a:p>
            <a:r>
              <a:rPr lang="en-US" dirty="0"/>
              <a:t>His 9 year reign was plagued with revolts.</a:t>
            </a:r>
          </a:p>
          <a:p>
            <a:r>
              <a:rPr lang="en-US" dirty="0"/>
              <a:t>Rimush was succeeded by his older brother Man-ishtushu.</a:t>
            </a:r>
          </a:p>
          <a:p>
            <a:r>
              <a:rPr lang="en-US" dirty="0"/>
              <a:t>His 15 year reign was plagued with revolts as well.</a:t>
            </a:r>
          </a:p>
          <a:p>
            <a:r>
              <a:rPr lang="en-US" dirty="0"/>
              <a:t>Man-ishtushu was succeeded by his son Naram-Sin/Naran-</a:t>
            </a:r>
          </a:p>
          <a:p>
            <a:r>
              <a:rPr lang="en-US" dirty="0"/>
              <a:t>Suen and ruled for 56 years.</a:t>
            </a:r>
          </a:p>
          <a:p>
            <a:r>
              <a:rPr lang="en-US" dirty="0"/>
              <a:t>By 2200 BC Akkadian falls to invading barbarians</a:t>
            </a:r>
          </a:p>
          <a:p>
            <a:r>
              <a:rPr lang="en-US" dirty="0"/>
              <a:t>After the fall, Mesopotamia enters disunion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Babylon -</a:t>
            </a:r>
            <a:br>
              <a:rPr lang="en-US" dirty="0"/>
            </a:br>
            <a:r>
              <a:rPr lang="en-US" dirty="0"/>
              <a:t>Famous Archeological Sites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Tower of Babel</a:t>
            </a:r>
          </a:p>
        </p:txBody>
      </p:sp>
      <p:pic>
        <p:nvPicPr>
          <p:cNvPr id="7" name="Content Placeholder 6" descr="Screen Shot 2013-01-14 at 5.21.24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6150" y="3079013"/>
            <a:ext cx="3360738" cy="2522424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Hanging Gardens of Babylon</a:t>
            </a:r>
          </a:p>
        </p:txBody>
      </p:sp>
      <p:pic>
        <p:nvPicPr>
          <p:cNvPr id="15" name="Content Placeholder 14" descr="Screen Shot 2013-01-14 at 5.21.16 PM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50724" y="2508250"/>
            <a:ext cx="2647739" cy="36639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Hammurabi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931920" cy="44957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Mesopotamia reunited under Hammurabi</a:t>
            </a:r>
          </a:p>
          <a:p>
            <a:r>
              <a:rPr lang="en-US" dirty="0"/>
              <a:t>Hammurabi (1796-1750 BCE) :</a:t>
            </a:r>
          </a:p>
          <a:p>
            <a:r>
              <a:rPr lang="en-US" dirty="0"/>
              <a:t>Akkadian Amorite</a:t>
            </a:r>
          </a:p>
          <a:p>
            <a:r>
              <a:rPr lang="en-US" dirty="0"/>
              <a:t>First king of the Babylonian Empire (ca. 1750 BCE)</a:t>
            </a:r>
          </a:p>
          <a:p>
            <a:r>
              <a:rPr lang="en-US" dirty="0"/>
              <a:t>Took control of what was left of Akkad and conquered </a:t>
            </a:r>
            <a:r>
              <a:rPr lang="en-US" dirty="0" err="1"/>
              <a:t>neighbouring</a:t>
            </a:r>
            <a:r>
              <a:rPr lang="en-US" dirty="0"/>
              <a:t> kingdoms such as Assyria.</a:t>
            </a:r>
          </a:p>
          <a:p>
            <a:r>
              <a:rPr lang="en-US" dirty="0"/>
              <a:t>Mesopotamia flourished only to decline by 1550 BCE.</a:t>
            </a:r>
          </a:p>
          <a:p>
            <a:r>
              <a:rPr lang="en-US" dirty="0"/>
              <a:t>The following years before the rise of the Assyrian</a:t>
            </a:r>
          </a:p>
          <a:p>
            <a:r>
              <a:rPr lang="en-US" dirty="0"/>
              <a:t>Empire is marked by </a:t>
            </a:r>
            <a:r>
              <a:rPr lang="en-US" dirty="0" err="1"/>
              <a:t>Hurrian</a:t>
            </a:r>
            <a:r>
              <a:rPr lang="en-US" dirty="0"/>
              <a:t> invasions.</a:t>
            </a:r>
          </a:p>
        </p:txBody>
      </p:sp>
      <p:pic>
        <p:nvPicPr>
          <p:cNvPr id="10" name="Content Placeholder 9" descr="Hammurab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4225" y="1862401"/>
            <a:ext cx="3360738" cy="428413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Assyrians</a:t>
            </a:r>
          </a:p>
        </p:txBody>
      </p:sp>
      <p:pic>
        <p:nvPicPr>
          <p:cNvPr id="10" name="Content Placeholder 9" descr="Screen Shot 2013-01-14 at 5.33.56 PM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228" y="1888871"/>
            <a:ext cx="3360738" cy="2303005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079019" y="1888871"/>
            <a:ext cx="3931920" cy="4546599"/>
          </a:xfrm>
        </p:spPr>
        <p:txBody>
          <a:bodyPr>
            <a:normAutofit/>
          </a:bodyPr>
          <a:lstStyle/>
          <a:p>
            <a:r>
              <a:rPr lang="en-US" dirty="0"/>
              <a:t>Rose to prominence in the 10th Century when </a:t>
            </a:r>
            <a:r>
              <a:rPr lang="en-US" dirty="0" err="1"/>
              <a:t>Adadnirari</a:t>
            </a:r>
            <a:r>
              <a:rPr lang="en-US" dirty="0"/>
              <a:t> II ascended the throne in 911 BC.</a:t>
            </a:r>
          </a:p>
          <a:p>
            <a:r>
              <a:rPr lang="en-US" dirty="0"/>
              <a:t>Extremely militaristic</a:t>
            </a:r>
          </a:p>
          <a:p>
            <a:r>
              <a:rPr lang="en-US" dirty="0"/>
              <a:t>World view was based on expanding their empire. </a:t>
            </a:r>
          </a:p>
          <a:p>
            <a:r>
              <a:rPr lang="en-US" dirty="0"/>
              <a:t>Known to use extreme force and relocation to enforce their rule</a:t>
            </a:r>
          </a:p>
          <a:p>
            <a:r>
              <a:rPr lang="en-US" dirty="0"/>
              <a:t>Were able to capture parts of northern Egypt </a:t>
            </a:r>
          </a:p>
          <a:p>
            <a:r>
              <a:rPr lang="en-US" dirty="0"/>
              <a:t>The empire stretched from Persian Gulf to Syria and Palestine.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</p:spPr>
        <p:txBody>
          <a:bodyPr>
            <a:normAutofit/>
          </a:bodyPr>
          <a:lstStyle/>
          <a:p>
            <a:r>
              <a:rPr lang="en-US"/>
              <a:t>Geography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0"/>
            <a:ext cx="6446520" cy="4351337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2800" dirty="0"/>
          </a:p>
          <a:p>
            <a:pPr lvl="1">
              <a:buNone/>
            </a:pPr>
            <a:r>
              <a:rPr lang="en-US" sz="2800" dirty="0"/>
              <a:t>CURRENT DAY LOCATION</a:t>
            </a:r>
          </a:p>
          <a:p>
            <a:r>
              <a:rPr lang="en-US" sz="2800" dirty="0"/>
              <a:t>Location: Tigris-Euphrates Valley (part of the Fertile Crescent)</a:t>
            </a:r>
          </a:p>
          <a:p>
            <a:r>
              <a:rPr lang="en-US" sz="2800" dirty="0"/>
              <a:t>Northern Flood Plains = Assyria</a:t>
            </a:r>
          </a:p>
          <a:p>
            <a:r>
              <a:rPr lang="en-US" sz="2800" dirty="0"/>
              <a:t>Present-day Iraq, Kuwait and Syria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D7B817-6658-466D-B7F8-851ED5C3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3" y="365760"/>
            <a:ext cx="3626726" cy="5581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500" dirty="0"/>
              <a:t>Ziggurats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876" y="1095374"/>
            <a:ext cx="4036423" cy="576262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>
              <a:buNone/>
            </a:pPr>
            <a:r>
              <a:rPr lang="en-US" sz="1600" b="0" i="0" dirty="0">
                <a:effectLst/>
              </a:rPr>
              <a:t>A temple tower of ancient Mesopotamia, having the form of a terraced pyramid of successively receding stories.</a:t>
            </a: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r>
              <a:rPr lang="en-US" sz="1600" dirty="0"/>
              <a:t>Place to honour the gods, as required (also a place to escape rising flood waters)</a:t>
            </a:r>
          </a:p>
          <a:p>
            <a:r>
              <a:rPr lang="en-US" sz="1600" dirty="0"/>
              <a:t>Began as small shrines made of mud bricks floods forced the construction of higher and higher platforms</a:t>
            </a:r>
          </a:p>
          <a:p>
            <a:r>
              <a:rPr lang="en-US" sz="1600" dirty="0"/>
              <a:t>The 1st one was built 4000 BCE during and the last one was built in 500 BCE. They were built by the Sumerians, Babylonians, Elamites, and Assyrians.</a:t>
            </a:r>
          </a:p>
          <a:p>
            <a:r>
              <a:rPr lang="en-US" sz="1600" dirty="0"/>
              <a:t>Well-known example Tower of Babel</a:t>
            </a:r>
          </a:p>
          <a:p>
            <a:pPr marL="0">
              <a:buNone/>
            </a:pPr>
            <a:r>
              <a:rPr lang="en-US" sz="1600" dirty="0"/>
              <a:t>Four Common Architechtual Traits:</a:t>
            </a:r>
          </a:p>
          <a:p>
            <a:pPr lvl="2"/>
            <a:r>
              <a:rPr lang="en-US" sz="1600" dirty="0"/>
              <a:t>Incremental platform steps</a:t>
            </a:r>
          </a:p>
          <a:p>
            <a:pPr lvl="2"/>
            <a:r>
              <a:rPr lang="en-US" sz="1600" dirty="0"/>
              <a:t>The top was flap</a:t>
            </a:r>
          </a:p>
          <a:p>
            <a:pPr lvl="2"/>
            <a:r>
              <a:rPr lang="en-US" sz="1600" dirty="0"/>
              <a:t>Had no internal chambers</a:t>
            </a:r>
          </a:p>
          <a:p>
            <a:pPr lvl="2"/>
            <a:r>
              <a:rPr lang="en-US" sz="1600" dirty="0"/>
              <a:t>A massive main staircase at the front, with possibly others branching off</a:t>
            </a:r>
          </a:p>
        </p:txBody>
      </p:sp>
      <p:pic>
        <p:nvPicPr>
          <p:cNvPr id="5" name="Content Placeholder 4" descr="Screen Shot 2013-01-14 at 5.38.3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548" r="12204" b="-1"/>
          <a:stretch/>
        </p:blipFill>
        <p:spPr>
          <a:xfrm>
            <a:off x="4571999" y="10"/>
            <a:ext cx="3806429" cy="3355932"/>
          </a:xfrm>
          <a:prstGeom prst="rect">
            <a:avLst/>
          </a:prstGeom>
        </p:spPr>
      </p:pic>
      <p:pic>
        <p:nvPicPr>
          <p:cNvPr id="4" name="Picture 3" descr="What is a Ziggurat? What are its features? What Was It Used For?">
            <a:extLst>
              <a:ext uri="{FF2B5EF4-FFF2-40B4-BE49-F238E27FC236}">
                <a16:creationId xmlns:a16="http://schemas.microsoft.com/office/drawing/2014/main" id="{6FF4BAFB-A99B-78AE-07D0-3E37CDE27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9235" b="-2"/>
          <a:stretch/>
        </p:blipFill>
        <p:spPr bwMode="auto">
          <a:xfrm>
            <a:off x="4571999" y="3476625"/>
            <a:ext cx="3806428" cy="3381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89" y="112426"/>
            <a:ext cx="7269480" cy="110266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were the Civilizations in the Flood Plains of Mesopotamia?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69" y="1253331"/>
            <a:ext cx="6446520" cy="4351337"/>
          </a:xfrm>
        </p:spPr>
        <p:txBody>
          <a:bodyPr/>
          <a:lstStyle/>
          <a:p>
            <a:r>
              <a:rPr lang="en-US" dirty="0"/>
              <a:t>Southern Mesopotamia = Sumer</a:t>
            </a:r>
          </a:p>
          <a:p>
            <a:r>
              <a:rPr lang="en-US" dirty="0"/>
              <a:t>Central Mesopotamia = Akkad</a:t>
            </a:r>
          </a:p>
          <a:p>
            <a:r>
              <a:rPr lang="en-US" dirty="0"/>
              <a:t>United by Babylonians = Babylonia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A2C98-4FAD-5449-AC38-B42D5DB2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92" y="2621063"/>
            <a:ext cx="6308397" cy="4153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6569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3" y="365760"/>
            <a:ext cx="7393787" cy="1325562"/>
          </a:xfrm>
        </p:spPr>
        <p:txBody>
          <a:bodyPr>
            <a:normAutofit/>
          </a:bodyPr>
          <a:lstStyle/>
          <a:p>
            <a:r>
              <a:rPr lang="en-US" sz="2800"/>
              <a:t>What role did the rivers and levees have in creating a region that could support a civilization?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2793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F3A448-71EB-7292-79C1-1C08A0A2F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182049"/>
              </p:ext>
            </p:extLst>
          </p:nvPr>
        </p:nvGraphicFramePr>
        <p:xfrm>
          <a:off x="946547" y="2013055"/>
          <a:ext cx="7393643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C05438-8975-4783-BCC7-9A4F0BD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3429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F0ACCC9-A5C0-44FC-9472-E3E4BF4B4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2673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6179" y="247651"/>
            <a:ext cx="3490146" cy="54578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Levees</a:t>
            </a: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Levees created by flooding and were surrounded by wetlands</a:t>
            </a: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Levees were the sites of the first permanent settlements</a:t>
            </a: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Levees provided high ground during floods</a:t>
            </a: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8B8E8AE-1882-46F3-94E7-A2A391494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212" y="0"/>
            <a:ext cx="45655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creen Shot 2013-01-14 at 10.14.51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137" y="1815837"/>
            <a:ext cx="3863863" cy="322632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F5AE0C4B-4D5E-48B0-929B-038F7E948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7437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1945" y="758952"/>
            <a:ext cx="6792657" cy="29712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Wait, where does the water come from???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88373" y="3959597"/>
            <a:ext cx="6792657" cy="16916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Isn’t the Middle East a Desert?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Isn’t the Middle East really, really dry???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Zagros Mountains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Nowadays Iran</a:t>
            </a:r>
          </a:p>
        </p:txBody>
      </p:sp>
      <p:pic>
        <p:nvPicPr>
          <p:cNvPr id="9" name="Content Placeholder 8" descr="Zagros Mountain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6150" y="2742497"/>
            <a:ext cx="3360738" cy="3195455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These are over 1,500km</a:t>
            </a:r>
          </a:p>
        </p:txBody>
      </p:sp>
      <p:pic>
        <p:nvPicPr>
          <p:cNvPr id="10" name="Content Placeholder 9" descr="Zagros Mountain Melt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94225" y="2784600"/>
            <a:ext cx="3360738" cy="31112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“Cradle of Western” Civilization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convergence of the Tigris and Euphrates rivers produced rich fertile soil and a supply of water for irrigation.</a:t>
            </a:r>
          </a:p>
          <a:p>
            <a:r>
              <a:rPr lang="en-US" dirty="0"/>
              <a:t>The civilizations that emerged around these rivers are among the earliest known non-nomadic agrarian societies.</a:t>
            </a:r>
          </a:p>
          <a:p>
            <a:r>
              <a:rPr lang="en-US" dirty="0"/>
              <a:t>From Mesopotamia we find the first signs of a VILLAGE</a:t>
            </a:r>
          </a:p>
          <a:p>
            <a:r>
              <a:rPr lang="en-US" dirty="0"/>
              <a:t>In this cradle there was the first signs of  EARLY-TEMPLE cities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B4540F66D09C4FAB6A9F958528F0B5" ma:contentTypeVersion="16" ma:contentTypeDescription="Create a new document." ma:contentTypeScope="" ma:versionID="4689ac132506cfef6eeee17b8568e2a4">
  <xsd:schema xmlns:xsd="http://www.w3.org/2001/XMLSchema" xmlns:xs="http://www.w3.org/2001/XMLSchema" xmlns:p="http://schemas.microsoft.com/office/2006/metadata/properties" xmlns:ns3="b72c9bd4-6716-4a7f-9f25-ee5f5a789af2" xmlns:ns4="4d45fb31-6029-46e2-b48b-eb62616d66ba" targetNamespace="http://schemas.microsoft.com/office/2006/metadata/properties" ma:root="true" ma:fieldsID="4048cf0eeca1abcd94b515a0797bd769" ns3:_="" ns4:_="">
    <xsd:import namespace="b72c9bd4-6716-4a7f-9f25-ee5f5a789af2"/>
    <xsd:import namespace="4d45fb31-6029-46e2-b48b-eb62616d66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c9bd4-6716-4a7f-9f25-ee5f5a789a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5fb31-6029-46e2-b48b-eb62616d66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72c9bd4-6716-4a7f-9f25-ee5f5a789af2" xsi:nil="true"/>
  </documentManagement>
</p:properties>
</file>

<file path=customXml/itemProps1.xml><?xml version="1.0" encoding="utf-8"?>
<ds:datastoreItem xmlns:ds="http://schemas.openxmlformats.org/officeDocument/2006/customXml" ds:itemID="{9E318D48-D8E9-4B2A-A721-3C20B0134B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2c9bd4-6716-4a7f-9f25-ee5f5a789af2"/>
    <ds:schemaRef ds:uri="4d45fb31-6029-46e2-b48b-eb62616d66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370E8C-64A7-4F12-9C9C-C874D96690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528FDF-B36D-4908-BBF6-A23B39DE36E3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b72c9bd4-6716-4a7f-9f25-ee5f5a789af2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4d45fb31-6029-46e2-b48b-eb62616d66b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5317</TotalTime>
  <Words>1287</Words>
  <Application>Microsoft Office PowerPoint</Application>
  <PresentationFormat>On-screen Show (4:3)</PresentationFormat>
  <Paragraphs>156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Century Schoolbook</vt:lpstr>
      <vt:lpstr>Wingdings 2</vt:lpstr>
      <vt:lpstr>View</vt:lpstr>
      <vt:lpstr>Mesopotamia</vt:lpstr>
      <vt:lpstr>Ancient Mesopotamia Map</vt:lpstr>
      <vt:lpstr>Geography </vt:lpstr>
      <vt:lpstr>What were the Civilizations in the Flood Plains of Mesopotamia?</vt:lpstr>
      <vt:lpstr>What role did the rivers and levees have in creating a region that could support a civilization?</vt:lpstr>
      <vt:lpstr>Levees  Levees created by flooding and were surrounded by wetlands  Levees were the sites of the first permanent settlements  Levees provided high ground during floods</vt:lpstr>
      <vt:lpstr>Wait, where does the water come from???</vt:lpstr>
      <vt:lpstr>Zagros Mountains</vt:lpstr>
      <vt:lpstr>The “Cradle of Western” Civilization</vt:lpstr>
      <vt:lpstr>The “Cradle of Civilization” Continuation</vt:lpstr>
      <vt:lpstr>Is there more than “One Cradle for Civilization?” - Yes</vt:lpstr>
      <vt:lpstr>PowerPoint Presentation</vt:lpstr>
      <vt:lpstr>Who Were the Sumerians?</vt:lpstr>
      <vt:lpstr>Sumer and Akkadian Empire</vt:lpstr>
      <vt:lpstr>Sumerian Society &amp; Structure</vt:lpstr>
      <vt:lpstr>PowerPoint Presentation</vt:lpstr>
      <vt:lpstr>Festivals</vt:lpstr>
      <vt:lpstr>What About their Writing? </vt:lpstr>
      <vt:lpstr>Cuneiform The earliest form of a written language </vt:lpstr>
      <vt:lpstr>Mathematics</vt:lpstr>
      <vt:lpstr>Science &amp; Technology</vt:lpstr>
      <vt:lpstr>Governance</vt:lpstr>
      <vt:lpstr>Warfare</vt:lpstr>
      <vt:lpstr>Akkad &amp; the Akkadians</vt:lpstr>
      <vt:lpstr>Sargon I</vt:lpstr>
      <vt:lpstr>Sargon’s Legacy</vt:lpstr>
      <vt:lpstr>Babylon - Famous Archeological Sites</vt:lpstr>
      <vt:lpstr>Hammurabi</vt:lpstr>
      <vt:lpstr>Assyrians</vt:lpstr>
      <vt:lpstr>Ziggurats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Mesopotamia</dc:title>
  <dc:creator>Zsuzsanna Erzsebet Ehn</dc:creator>
  <cp:lastModifiedBy>Zsuzsanna Erzsebet Ehn</cp:lastModifiedBy>
  <cp:revision>3</cp:revision>
  <dcterms:created xsi:type="dcterms:W3CDTF">2020-12-01T17:26:22Z</dcterms:created>
  <dcterms:modified xsi:type="dcterms:W3CDTF">2023-03-30T16:25:52Z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0x01010021B4540F66D09C4FAB6A9F958528F0B5</vt:lpwstr>
  </property>
</Properties>
</file>