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22" r:id="rId1"/>
  </p:sldMasterIdLst>
  <p:notesMasterIdLst>
    <p:notesMasterId r:id="rId32"/>
  </p:notesMasterIdLst>
  <p:sldIdLst>
    <p:sldId id="295" r:id="rId2"/>
    <p:sldId id="294" r:id="rId3"/>
    <p:sldId id="274" r:id="rId4"/>
    <p:sldId id="257" r:id="rId5"/>
    <p:sldId id="256" r:id="rId6"/>
    <p:sldId id="258" r:id="rId7"/>
    <p:sldId id="259" r:id="rId8"/>
    <p:sldId id="260" r:id="rId9"/>
    <p:sldId id="261" r:id="rId10"/>
    <p:sldId id="262" r:id="rId11"/>
    <p:sldId id="263" r:id="rId12"/>
    <p:sldId id="279" r:id="rId13"/>
    <p:sldId id="264" r:id="rId14"/>
    <p:sldId id="281" r:id="rId15"/>
    <p:sldId id="280" r:id="rId16"/>
    <p:sldId id="266" r:id="rId17"/>
    <p:sldId id="275" r:id="rId18"/>
    <p:sldId id="288" r:id="rId19"/>
    <p:sldId id="287" r:id="rId20"/>
    <p:sldId id="285" r:id="rId21"/>
    <p:sldId id="289" r:id="rId22"/>
    <p:sldId id="282" r:id="rId23"/>
    <p:sldId id="293" r:id="rId24"/>
    <p:sldId id="284" r:id="rId25"/>
    <p:sldId id="286" r:id="rId26"/>
    <p:sldId id="268" r:id="rId27"/>
    <p:sldId id="273" r:id="rId28"/>
    <p:sldId id="270" r:id="rId29"/>
    <p:sldId id="271" r:id="rId30"/>
    <p:sldId id="272"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9C0"/>
    <a:srgbClr val="DED4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FB5E58-FD77-4064-8A57-10C0413F66DA}" v="3" dt="2023-03-27T13:57:57.67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omic Sans MS"/>
          <a:ea typeface="Comic Sans MS"/>
          <a:cs typeface="Comic Sans MS"/>
        </a:font>
        <a:srgbClr val="0C002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AF6"/>
          </a:solidFill>
        </a:fill>
      </a:tcStyle>
    </a:wholeTbl>
    <a:band2H>
      <a:tcTxStyle/>
      <a:tcStyle>
        <a:tcBdr/>
        <a:fill>
          <a:solidFill>
            <a:srgbClr val="E8E6FA"/>
          </a:solidFill>
        </a:fill>
      </a:tcStyle>
    </a:band2H>
    <a:firstCol>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omic Sans MS"/>
          <a:ea typeface="Comic Sans MS"/>
          <a:cs typeface="Comic Sans MS"/>
        </a:font>
        <a:srgbClr val="0C002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CE1"/>
          </a:solidFill>
        </a:fill>
      </a:tcStyle>
    </a:wholeTbl>
    <a:band2H>
      <a:tcTxStyle/>
      <a:tcStyle>
        <a:tcBdr/>
        <a:fill>
          <a:solidFill>
            <a:srgbClr val="EBE7F1"/>
          </a:solidFill>
        </a:fill>
      </a:tcStyle>
    </a:band2H>
    <a:firstCol>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omic Sans MS"/>
          <a:ea typeface="Comic Sans MS"/>
          <a:cs typeface="Comic Sans MS"/>
        </a:font>
        <a:srgbClr val="0C002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E5CA"/>
          </a:solidFill>
        </a:fill>
      </a:tcStyle>
    </a:wholeTbl>
    <a:band2H>
      <a:tcTxStyle/>
      <a:tcStyle>
        <a:tcBdr/>
        <a:fill>
          <a:solidFill>
            <a:srgbClr val="FAF2E6"/>
          </a:solidFill>
        </a:fill>
      </a:tcStyle>
    </a:band2H>
    <a:firstCol>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omic Sans MS"/>
          <a:ea typeface="Comic Sans MS"/>
          <a:cs typeface="Comic Sans MS"/>
        </a:font>
        <a:srgbClr val="0C002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7"/>
          </a:solidFill>
        </a:fill>
      </a:tcStyle>
    </a:wholeTbl>
    <a:band2H>
      <a:tcTxStyle/>
      <a:tcStyle>
        <a:tcBdr/>
        <a:fill>
          <a:solidFill>
            <a:srgbClr val="FFFFFF"/>
          </a:solidFill>
        </a:fill>
      </a:tcStyle>
    </a:band2H>
    <a:firstCol>
      <a:tcTxStyle b="on" i="off">
        <a:font>
          <a:latin typeface="Comic Sans MS"/>
          <a:ea typeface="Comic Sans MS"/>
          <a:cs typeface="Comic Sans M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mic Sans MS"/>
          <a:ea typeface="Comic Sans MS"/>
          <a:cs typeface="Comic Sans MS"/>
        </a:font>
        <a:srgbClr val="0C002C"/>
      </a:tcTxStyle>
      <a:tcStyle>
        <a:tcBdr>
          <a:left>
            <a:ln w="12700" cap="flat">
              <a:noFill/>
              <a:miter lim="400000"/>
            </a:ln>
          </a:left>
          <a:right>
            <a:ln w="12700" cap="flat">
              <a:noFill/>
              <a:miter lim="400000"/>
            </a:ln>
          </a:right>
          <a:top>
            <a:ln w="50800" cap="flat">
              <a:solidFill>
                <a:srgbClr val="0C002C"/>
              </a:solidFill>
              <a:prstDash val="solid"/>
              <a:round/>
            </a:ln>
          </a:top>
          <a:bottom>
            <a:ln w="25400" cap="flat">
              <a:solidFill>
                <a:srgbClr val="0C002C"/>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mic Sans MS"/>
          <a:ea typeface="Comic Sans MS"/>
          <a:cs typeface="Comic Sans MS"/>
        </a:font>
        <a:srgbClr val="FFFFFF"/>
      </a:tcTxStyle>
      <a:tcStyle>
        <a:tcBdr>
          <a:left>
            <a:ln w="12700" cap="flat">
              <a:noFill/>
              <a:miter lim="400000"/>
            </a:ln>
          </a:left>
          <a:right>
            <a:ln w="12700" cap="flat">
              <a:noFill/>
              <a:miter lim="400000"/>
            </a:ln>
          </a:right>
          <a:top>
            <a:ln w="25400" cap="flat">
              <a:solidFill>
                <a:srgbClr val="0C002C"/>
              </a:solidFill>
              <a:prstDash val="solid"/>
              <a:round/>
            </a:ln>
          </a:top>
          <a:bottom>
            <a:ln w="25400" cap="flat">
              <a:solidFill>
                <a:srgbClr val="0C002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omic Sans MS"/>
          <a:ea typeface="Comic Sans MS"/>
          <a:cs typeface="Comic Sans MS"/>
        </a:font>
        <a:srgbClr val="0C002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B"/>
          </a:solidFill>
        </a:fill>
      </a:tcStyle>
    </a:wholeTbl>
    <a:band2H>
      <a:tcTxStyle/>
      <a:tcStyle>
        <a:tcBdr/>
        <a:fill>
          <a:solidFill>
            <a:srgbClr val="E6E6E7"/>
          </a:solidFill>
        </a:fill>
      </a:tcStyle>
    </a:band2H>
    <a:firstCol>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C002C"/>
          </a:solidFill>
        </a:fill>
      </a:tcStyle>
    </a:firstCol>
    <a:lastRow>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C002C"/>
          </a:solidFill>
        </a:fill>
      </a:tcStyle>
    </a:lastRow>
    <a:firstRow>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C002C"/>
          </a:solidFill>
        </a:fill>
      </a:tcStyle>
    </a:firstRow>
  </a:tblStyle>
  <a:tblStyle styleId="{2708684C-4D16-4618-839F-0558EEFCDFE6}" styleName="">
    <a:tblBg/>
    <a:wholeTbl>
      <a:tcTxStyle b="off"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91" autoAdjust="0"/>
  </p:normalViewPr>
  <p:slideViewPr>
    <p:cSldViewPr snapToGrid="0">
      <p:cViewPr>
        <p:scale>
          <a:sx n="73" d="100"/>
          <a:sy n="73" d="100"/>
        </p:scale>
        <p:origin x="1080"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suzsanna Erzsebet Ehn" userId="1eb35c21-511c-449c-b734-fcb7e7289355" providerId="ADAL" clId="{3AFB5E58-FD77-4064-8A57-10C0413F66DA}"/>
    <pc:docChg chg="undo custSel addSld delSld modSld sldOrd">
      <pc:chgData name="Zsuzsanna Erzsebet Ehn" userId="1eb35c21-511c-449c-b734-fcb7e7289355" providerId="ADAL" clId="{3AFB5E58-FD77-4064-8A57-10C0413F66DA}" dt="2023-03-27T14:05:02.486" v="184" actId="20577"/>
      <pc:docMkLst>
        <pc:docMk/>
      </pc:docMkLst>
      <pc:sldChg chg="ord">
        <pc:chgData name="Zsuzsanna Erzsebet Ehn" userId="1eb35c21-511c-449c-b734-fcb7e7289355" providerId="ADAL" clId="{3AFB5E58-FD77-4064-8A57-10C0413F66DA}" dt="2023-03-27T13:41:41.710" v="7"/>
        <pc:sldMkLst>
          <pc:docMk/>
          <pc:sldMk cId="0" sldId="256"/>
        </pc:sldMkLst>
      </pc:sldChg>
      <pc:sldChg chg="modSp mod">
        <pc:chgData name="Zsuzsanna Erzsebet Ehn" userId="1eb35c21-511c-449c-b734-fcb7e7289355" providerId="ADAL" clId="{3AFB5E58-FD77-4064-8A57-10C0413F66DA}" dt="2023-03-27T14:01:57.771" v="183" actId="14100"/>
        <pc:sldMkLst>
          <pc:docMk/>
          <pc:sldMk cId="0" sldId="272"/>
        </pc:sldMkLst>
        <pc:spChg chg="mod">
          <ac:chgData name="Zsuzsanna Erzsebet Ehn" userId="1eb35c21-511c-449c-b734-fcb7e7289355" providerId="ADAL" clId="{3AFB5E58-FD77-4064-8A57-10C0413F66DA}" dt="2023-03-27T14:01:57.771" v="183" actId="14100"/>
          <ac:spMkLst>
            <pc:docMk/>
            <pc:sldMk cId="0" sldId="272"/>
            <ac:spMk id="411" creationId="{00000000-0000-0000-0000-000000000000}"/>
          </ac:spMkLst>
        </pc:spChg>
        <pc:picChg chg="mod">
          <ac:chgData name="Zsuzsanna Erzsebet Ehn" userId="1eb35c21-511c-449c-b734-fcb7e7289355" providerId="ADAL" clId="{3AFB5E58-FD77-4064-8A57-10C0413F66DA}" dt="2023-03-27T14:01:41.574" v="179" actId="14100"/>
          <ac:picMkLst>
            <pc:docMk/>
            <pc:sldMk cId="0" sldId="272"/>
            <ac:picMk id="413" creationId="{00000000-0000-0000-0000-000000000000}"/>
          </ac:picMkLst>
        </pc:picChg>
        <pc:picChg chg="mod">
          <ac:chgData name="Zsuzsanna Erzsebet Ehn" userId="1eb35c21-511c-449c-b734-fcb7e7289355" providerId="ADAL" clId="{3AFB5E58-FD77-4064-8A57-10C0413F66DA}" dt="2023-03-27T14:01:54.589" v="182" actId="1076"/>
          <ac:picMkLst>
            <pc:docMk/>
            <pc:sldMk cId="0" sldId="272"/>
            <ac:picMk id="417" creationId="{00000000-0000-0000-0000-000000000000}"/>
          </ac:picMkLst>
        </pc:picChg>
      </pc:sldChg>
      <pc:sldChg chg="del">
        <pc:chgData name="Zsuzsanna Erzsebet Ehn" userId="1eb35c21-511c-449c-b734-fcb7e7289355" providerId="ADAL" clId="{3AFB5E58-FD77-4064-8A57-10C0413F66DA}" dt="2023-03-27T13:54:56.932" v="11" actId="47"/>
        <pc:sldMkLst>
          <pc:docMk/>
          <pc:sldMk cId="2453658903" sldId="283"/>
        </pc:sldMkLst>
      </pc:sldChg>
      <pc:sldChg chg="addSp modSp mod">
        <pc:chgData name="Zsuzsanna Erzsebet Ehn" userId="1eb35c21-511c-449c-b734-fcb7e7289355" providerId="ADAL" clId="{3AFB5E58-FD77-4064-8A57-10C0413F66DA}" dt="2023-03-27T14:05:02.486" v="184" actId="20577"/>
        <pc:sldMkLst>
          <pc:docMk/>
          <pc:sldMk cId="1082099540" sldId="284"/>
        </pc:sldMkLst>
        <pc:spChg chg="add mod">
          <ac:chgData name="Zsuzsanna Erzsebet Ehn" userId="1eb35c21-511c-449c-b734-fcb7e7289355" providerId="ADAL" clId="{3AFB5E58-FD77-4064-8A57-10C0413F66DA}" dt="2023-03-27T14:05:02.486" v="184" actId="20577"/>
          <ac:spMkLst>
            <pc:docMk/>
            <pc:sldMk cId="1082099540" sldId="284"/>
            <ac:spMk id="4" creationId="{863765F4-00AB-3D00-EF09-3D4493B412FD}"/>
          </ac:spMkLst>
        </pc:spChg>
      </pc:sldChg>
      <pc:sldChg chg="modAnim">
        <pc:chgData name="Zsuzsanna Erzsebet Ehn" userId="1eb35c21-511c-449c-b734-fcb7e7289355" providerId="ADAL" clId="{3AFB5E58-FD77-4064-8A57-10C0413F66DA}" dt="2023-03-27T13:51:40.032" v="8"/>
        <pc:sldMkLst>
          <pc:docMk/>
          <pc:sldMk cId="2452766948" sldId="285"/>
        </pc:sldMkLst>
      </pc:sldChg>
      <pc:sldChg chg="add ord">
        <pc:chgData name="Zsuzsanna Erzsebet Ehn" userId="1eb35c21-511c-449c-b734-fcb7e7289355" providerId="ADAL" clId="{3AFB5E58-FD77-4064-8A57-10C0413F66DA}" dt="2023-03-27T13:40:04.537" v="3"/>
        <pc:sldMkLst>
          <pc:docMk/>
          <pc:sldMk cId="734438014" sldId="295"/>
        </pc:sldMkLst>
      </pc:sldChg>
      <pc:sldChg chg="new del">
        <pc:chgData name="Zsuzsanna Erzsebet Ehn" userId="1eb35c21-511c-449c-b734-fcb7e7289355" providerId="ADAL" clId="{3AFB5E58-FD77-4064-8A57-10C0413F66DA}" dt="2023-03-27T13:54:53.850" v="10" actId="680"/>
        <pc:sldMkLst>
          <pc:docMk/>
          <pc:sldMk cId="2213595897" sldId="29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2FB98E-47A1-4F13-82BE-D273911D93F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B0FBB7B-1951-4EFF-B0CA-05FF4E968F9F}">
      <dgm:prSet/>
      <dgm:spPr/>
      <dgm:t>
        <a:bodyPr/>
        <a:lstStyle/>
        <a:p>
          <a:r>
            <a:rPr lang="en-US" b="1"/>
            <a:t>Are there characteristics of a civilization that you think should be included?</a:t>
          </a:r>
          <a:endParaRPr lang="en-US"/>
        </a:p>
      </dgm:t>
    </dgm:pt>
    <dgm:pt modelId="{9B0D4A8E-32F5-4319-BE15-E61306CA13F4}" type="parTrans" cxnId="{D7437D96-DD3C-4218-AE79-9D3E56D61A24}">
      <dgm:prSet/>
      <dgm:spPr/>
      <dgm:t>
        <a:bodyPr/>
        <a:lstStyle/>
        <a:p>
          <a:endParaRPr lang="en-US"/>
        </a:p>
      </dgm:t>
    </dgm:pt>
    <dgm:pt modelId="{69F764F0-44C9-4EC5-885F-43A31DCD9714}" type="sibTrans" cxnId="{D7437D96-DD3C-4218-AE79-9D3E56D61A24}">
      <dgm:prSet/>
      <dgm:spPr/>
      <dgm:t>
        <a:bodyPr/>
        <a:lstStyle/>
        <a:p>
          <a:endParaRPr lang="en-US"/>
        </a:p>
      </dgm:t>
    </dgm:pt>
    <dgm:pt modelId="{91106B7E-B070-48A1-B0B3-A6A7B54420DD}">
      <dgm:prSet/>
      <dgm:spPr/>
      <dgm:t>
        <a:bodyPr/>
        <a:lstStyle/>
        <a:p>
          <a:r>
            <a:rPr lang="en-US" b="1"/>
            <a:t>Are there characteristics that you think should be taken out?</a:t>
          </a:r>
          <a:endParaRPr lang="en-US"/>
        </a:p>
      </dgm:t>
    </dgm:pt>
    <dgm:pt modelId="{C38B8C00-F165-4E78-BD55-03A595B52429}" type="parTrans" cxnId="{22A7AD37-7A67-4653-958F-475F63734E16}">
      <dgm:prSet/>
      <dgm:spPr/>
      <dgm:t>
        <a:bodyPr/>
        <a:lstStyle/>
        <a:p>
          <a:endParaRPr lang="en-US"/>
        </a:p>
      </dgm:t>
    </dgm:pt>
    <dgm:pt modelId="{69156C79-6F50-4DB9-BC63-7CC96BDF88BD}" type="sibTrans" cxnId="{22A7AD37-7A67-4653-958F-475F63734E16}">
      <dgm:prSet/>
      <dgm:spPr/>
      <dgm:t>
        <a:bodyPr/>
        <a:lstStyle/>
        <a:p>
          <a:endParaRPr lang="en-US"/>
        </a:p>
      </dgm:t>
    </dgm:pt>
    <dgm:pt modelId="{FB44B51B-3C00-4888-9699-507726426147}">
      <dgm:prSet/>
      <dgm:spPr/>
      <dgm:t>
        <a:bodyPr/>
        <a:lstStyle/>
        <a:p>
          <a:r>
            <a:rPr lang="en-US" b="1"/>
            <a:t>What do you notice about what these characteristics say, and what they don’t say? Who do you think came up with these characteristics? </a:t>
          </a:r>
          <a:endParaRPr lang="en-US"/>
        </a:p>
      </dgm:t>
    </dgm:pt>
    <dgm:pt modelId="{C65ACF55-805B-4214-BC71-2696620E1258}" type="parTrans" cxnId="{7DA1DD28-ACCE-4404-904A-14EC7A3A6170}">
      <dgm:prSet/>
      <dgm:spPr/>
      <dgm:t>
        <a:bodyPr/>
        <a:lstStyle/>
        <a:p>
          <a:endParaRPr lang="en-US"/>
        </a:p>
      </dgm:t>
    </dgm:pt>
    <dgm:pt modelId="{12121472-6C38-4228-8D73-996C235AB8F0}" type="sibTrans" cxnId="{7DA1DD28-ACCE-4404-904A-14EC7A3A6170}">
      <dgm:prSet/>
      <dgm:spPr/>
      <dgm:t>
        <a:bodyPr/>
        <a:lstStyle/>
        <a:p>
          <a:endParaRPr lang="en-US"/>
        </a:p>
      </dgm:t>
    </dgm:pt>
    <dgm:pt modelId="{916681AD-4E81-4A50-AC2A-5DA712F06FFD}" type="pres">
      <dgm:prSet presAssocID="{582FB98E-47A1-4F13-82BE-D273911D93FC}" presName="linear" presStyleCnt="0">
        <dgm:presLayoutVars>
          <dgm:animLvl val="lvl"/>
          <dgm:resizeHandles val="exact"/>
        </dgm:presLayoutVars>
      </dgm:prSet>
      <dgm:spPr/>
    </dgm:pt>
    <dgm:pt modelId="{07A80295-9886-4A14-AC08-DDEE1B414091}" type="pres">
      <dgm:prSet presAssocID="{9B0FBB7B-1951-4EFF-B0CA-05FF4E968F9F}" presName="parentText" presStyleLbl="node1" presStyleIdx="0" presStyleCnt="3">
        <dgm:presLayoutVars>
          <dgm:chMax val="0"/>
          <dgm:bulletEnabled val="1"/>
        </dgm:presLayoutVars>
      </dgm:prSet>
      <dgm:spPr/>
    </dgm:pt>
    <dgm:pt modelId="{F491F787-1B3C-4EE8-AC4E-886D19FF445F}" type="pres">
      <dgm:prSet presAssocID="{69F764F0-44C9-4EC5-885F-43A31DCD9714}" presName="spacer" presStyleCnt="0"/>
      <dgm:spPr/>
    </dgm:pt>
    <dgm:pt modelId="{4F13EA66-A064-47F7-A5A3-C9B7FBE19A88}" type="pres">
      <dgm:prSet presAssocID="{91106B7E-B070-48A1-B0B3-A6A7B54420DD}" presName="parentText" presStyleLbl="node1" presStyleIdx="1" presStyleCnt="3">
        <dgm:presLayoutVars>
          <dgm:chMax val="0"/>
          <dgm:bulletEnabled val="1"/>
        </dgm:presLayoutVars>
      </dgm:prSet>
      <dgm:spPr/>
    </dgm:pt>
    <dgm:pt modelId="{CAA4DFFC-80AE-4A1D-AFEB-2CDA6BAB2D51}" type="pres">
      <dgm:prSet presAssocID="{69156C79-6F50-4DB9-BC63-7CC96BDF88BD}" presName="spacer" presStyleCnt="0"/>
      <dgm:spPr/>
    </dgm:pt>
    <dgm:pt modelId="{BF307109-2200-4209-8C3D-E36737E9781B}" type="pres">
      <dgm:prSet presAssocID="{FB44B51B-3C00-4888-9699-507726426147}" presName="parentText" presStyleLbl="node1" presStyleIdx="2" presStyleCnt="3">
        <dgm:presLayoutVars>
          <dgm:chMax val="0"/>
          <dgm:bulletEnabled val="1"/>
        </dgm:presLayoutVars>
      </dgm:prSet>
      <dgm:spPr/>
    </dgm:pt>
  </dgm:ptLst>
  <dgm:cxnLst>
    <dgm:cxn modelId="{8E4E9416-2568-49F2-87D6-6AA6104E8883}" type="presOf" srcId="{91106B7E-B070-48A1-B0B3-A6A7B54420DD}" destId="{4F13EA66-A064-47F7-A5A3-C9B7FBE19A88}" srcOrd="0" destOrd="0" presId="urn:microsoft.com/office/officeart/2005/8/layout/vList2"/>
    <dgm:cxn modelId="{7DA1DD28-ACCE-4404-904A-14EC7A3A6170}" srcId="{582FB98E-47A1-4F13-82BE-D273911D93FC}" destId="{FB44B51B-3C00-4888-9699-507726426147}" srcOrd="2" destOrd="0" parTransId="{C65ACF55-805B-4214-BC71-2696620E1258}" sibTransId="{12121472-6C38-4228-8D73-996C235AB8F0}"/>
    <dgm:cxn modelId="{22A7AD37-7A67-4653-958F-475F63734E16}" srcId="{582FB98E-47A1-4F13-82BE-D273911D93FC}" destId="{91106B7E-B070-48A1-B0B3-A6A7B54420DD}" srcOrd="1" destOrd="0" parTransId="{C38B8C00-F165-4E78-BD55-03A595B52429}" sibTransId="{69156C79-6F50-4DB9-BC63-7CC96BDF88BD}"/>
    <dgm:cxn modelId="{477CB065-2B85-4256-AE95-24B17BF20FBD}" type="presOf" srcId="{FB44B51B-3C00-4888-9699-507726426147}" destId="{BF307109-2200-4209-8C3D-E36737E9781B}" srcOrd="0" destOrd="0" presId="urn:microsoft.com/office/officeart/2005/8/layout/vList2"/>
    <dgm:cxn modelId="{D7437D96-DD3C-4218-AE79-9D3E56D61A24}" srcId="{582FB98E-47A1-4F13-82BE-D273911D93FC}" destId="{9B0FBB7B-1951-4EFF-B0CA-05FF4E968F9F}" srcOrd="0" destOrd="0" parTransId="{9B0D4A8E-32F5-4319-BE15-E61306CA13F4}" sibTransId="{69F764F0-44C9-4EC5-885F-43A31DCD9714}"/>
    <dgm:cxn modelId="{BF15FEF4-9569-4020-AD03-038DE7D60069}" type="presOf" srcId="{582FB98E-47A1-4F13-82BE-D273911D93FC}" destId="{916681AD-4E81-4A50-AC2A-5DA712F06FFD}" srcOrd="0" destOrd="0" presId="urn:microsoft.com/office/officeart/2005/8/layout/vList2"/>
    <dgm:cxn modelId="{D070C7F8-2B38-4D43-91B9-EC2F1953B685}" type="presOf" srcId="{9B0FBB7B-1951-4EFF-B0CA-05FF4E968F9F}" destId="{07A80295-9886-4A14-AC08-DDEE1B414091}" srcOrd="0" destOrd="0" presId="urn:microsoft.com/office/officeart/2005/8/layout/vList2"/>
    <dgm:cxn modelId="{C50F81B7-7AB6-4845-A83B-43D1A79E807D}" type="presParOf" srcId="{916681AD-4E81-4A50-AC2A-5DA712F06FFD}" destId="{07A80295-9886-4A14-AC08-DDEE1B414091}" srcOrd="0" destOrd="0" presId="urn:microsoft.com/office/officeart/2005/8/layout/vList2"/>
    <dgm:cxn modelId="{EB96066A-6C77-4CC1-BE73-33262C9FECB1}" type="presParOf" srcId="{916681AD-4E81-4A50-AC2A-5DA712F06FFD}" destId="{F491F787-1B3C-4EE8-AC4E-886D19FF445F}" srcOrd="1" destOrd="0" presId="urn:microsoft.com/office/officeart/2005/8/layout/vList2"/>
    <dgm:cxn modelId="{B8F1310C-18BF-40E2-A933-D1E6FC464038}" type="presParOf" srcId="{916681AD-4E81-4A50-AC2A-5DA712F06FFD}" destId="{4F13EA66-A064-47F7-A5A3-C9B7FBE19A88}" srcOrd="2" destOrd="0" presId="urn:microsoft.com/office/officeart/2005/8/layout/vList2"/>
    <dgm:cxn modelId="{1ADE666D-FACF-4392-834E-891D20DD5BC9}" type="presParOf" srcId="{916681AD-4E81-4A50-AC2A-5DA712F06FFD}" destId="{CAA4DFFC-80AE-4A1D-AFEB-2CDA6BAB2D51}" srcOrd="3" destOrd="0" presId="urn:microsoft.com/office/officeart/2005/8/layout/vList2"/>
    <dgm:cxn modelId="{FEFB4878-CE44-4F8A-8AD8-D45FE353365C}" type="presParOf" srcId="{916681AD-4E81-4A50-AC2A-5DA712F06FFD}" destId="{BF307109-2200-4209-8C3D-E36737E9781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513C1B-F868-400F-9144-9B071E9024B9}"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683668FA-0300-4140-9826-F7A297484F30}">
      <dgm:prSet/>
      <dgm:spPr/>
      <dgm:t>
        <a:bodyPr/>
        <a:lstStyle/>
        <a:p>
          <a:r>
            <a:rPr lang="en-US" dirty="0"/>
            <a:t>Culture is not innate (instinctual)</a:t>
          </a:r>
        </a:p>
      </dgm:t>
    </dgm:pt>
    <dgm:pt modelId="{0BBA4A21-E1EC-441A-B869-B43368F38A0C}" type="parTrans" cxnId="{EFA32954-8023-4D36-8C3B-90DB12F76175}">
      <dgm:prSet/>
      <dgm:spPr/>
      <dgm:t>
        <a:bodyPr/>
        <a:lstStyle/>
        <a:p>
          <a:endParaRPr lang="en-US"/>
        </a:p>
      </dgm:t>
    </dgm:pt>
    <dgm:pt modelId="{1ACBE74B-4118-4C7B-A480-AB9CAE4214BD}" type="sibTrans" cxnId="{EFA32954-8023-4D36-8C3B-90DB12F76175}">
      <dgm:prSet/>
      <dgm:spPr/>
      <dgm:t>
        <a:bodyPr/>
        <a:lstStyle/>
        <a:p>
          <a:endParaRPr lang="en-US"/>
        </a:p>
      </dgm:t>
    </dgm:pt>
    <dgm:pt modelId="{5542EBB5-CBCC-4926-9EB0-D053CE1AE2DC}">
      <dgm:prSet/>
      <dgm:spPr/>
      <dgm:t>
        <a:bodyPr/>
        <a:lstStyle/>
        <a:p>
          <a:r>
            <a:rPr lang="en-US" dirty="0"/>
            <a:t>Is gained through living in a specific place (where one is raised)</a:t>
          </a:r>
        </a:p>
      </dgm:t>
    </dgm:pt>
    <dgm:pt modelId="{B79078BF-45D2-45D9-82FC-3AE9E10F5AFE}" type="parTrans" cxnId="{462EC2B3-6E59-41D5-8493-A159E85576A5}">
      <dgm:prSet/>
      <dgm:spPr/>
      <dgm:t>
        <a:bodyPr/>
        <a:lstStyle/>
        <a:p>
          <a:endParaRPr lang="en-US"/>
        </a:p>
      </dgm:t>
    </dgm:pt>
    <dgm:pt modelId="{3CAA8427-20BD-4466-BFDD-DD135E063CC7}" type="sibTrans" cxnId="{462EC2B3-6E59-41D5-8493-A159E85576A5}">
      <dgm:prSet/>
      <dgm:spPr/>
      <dgm:t>
        <a:bodyPr/>
        <a:lstStyle/>
        <a:p>
          <a:endParaRPr lang="en-US"/>
        </a:p>
      </dgm:t>
    </dgm:pt>
    <dgm:pt modelId="{8099535B-40F1-4C65-857B-FE7FC1EA89D7}">
      <dgm:prSet/>
      <dgm:spPr/>
      <dgm:t>
        <a:bodyPr/>
        <a:lstStyle/>
        <a:p>
          <a:r>
            <a:rPr lang="en-US"/>
            <a:t>Learned through interaction, observation and imitating others</a:t>
          </a:r>
        </a:p>
      </dgm:t>
    </dgm:pt>
    <dgm:pt modelId="{80FF4F2D-CD12-4234-86CC-43CBA93832C2}" type="parTrans" cxnId="{4FB480E0-F442-47D5-9927-29C483E0CD87}">
      <dgm:prSet/>
      <dgm:spPr/>
      <dgm:t>
        <a:bodyPr/>
        <a:lstStyle/>
        <a:p>
          <a:endParaRPr lang="en-US"/>
        </a:p>
      </dgm:t>
    </dgm:pt>
    <dgm:pt modelId="{127F3464-E398-40AB-9120-51086814A08E}" type="sibTrans" cxnId="{4FB480E0-F442-47D5-9927-29C483E0CD87}">
      <dgm:prSet/>
      <dgm:spPr/>
      <dgm:t>
        <a:bodyPr/>
        <a:lstStyle/>
        <a:p>
          <a:endParaRPr lang="en-US"/>
        </a:p>
      </dgm:t>
    </dgm:pt>
    <dgm:pt modelId="{FEC8A43B-8A7C-4987-9BEF-7FAE41C6AD02}">
      <dgm:prSet/>
      <dgm:spPr/>
      <dgm:t>
        <a:bodyPr/>
        <a:lstStyle/>
        <a:p>
          <a:r>
            <a:rPr lang="en-US"/>
            <a:t>Provides a list of behaviours that are permissible</a:t>
          </a:r>
        </a:p>
      </dgm:t>
    </dgm:pt>
    <dgm:pt modelId="{E6A19AE9-CF1F-4665-9D8B-384376D30629}" type="parTrans" cxnId="{0C2308A4-2F58-470B-B3DE-126AD12B2212}">
      <dgm:prSet/>
      <dgm:spPr/>
      <dgm:t>
        <a:bodyPr/>
        <a:lstStyle/>
        <a:p>
          <a:endParaRPr lang="en-US"/>
        </a:p>
      </dgm:t>
    </dgm:pt>
    <dgm:pt modelId="{F588DE62-134F-4512-94B4-A94A496D755E}" type="sibTrans" cxnId="{0C2308A4-2F58-470B-B3DE-126AD12B2212}">
      <dgm:prSet/>
      <dgm:spPr/>
      <dgm:t>
        <a:bodyPr/>
        <a:lstStyle/>
        <a:p>
          <a:endParaRPr lang="en-US"/>
        </a:p>
      </dgm:t>
    </dgm:pt>
    <dgm:pt modelId="{8F5F5E5B-F7B7-4C8A-B62B-CF472D8B959F}">
      <dgm:prSet/>
      <dgm:spPr/>
      <dgm:t>
        <a:bodyPr/>
        <a:lstStyle/>
        <a:p>
          <a:r>
            <a:rPr lang="en-US" dirty="0" err="1"/>
            <a:t>Ie</a:t>
          </a:r>
          <a:r>
            <a:rPr lang="en-US" dirty="0"/>
            <a:t>: How to dress in general, but also in specific situations</a:t>
          </a:r>
        </a:p>
      </dgm:t>
    </dgm:pt>
    <dgm:pt modelId="{6C759B69-C744-4ED8-ABE0-A7F26DB09250}" type="parTrans" cxnId="{5064293C-2C6D-44A9-8D92-5BD082D811DA}">
      <dgm:prSet/>
      <dgm:spPr/>
      <dgm:t>
        <a:bodyPr/>
        <a:lstStyle/>
        <a:p>
          <a:endParaRPr lang="en-US"/>
        </a:p>
      </dgm:t>
    </dgm:pt>
    <dgm:pt modelId="{D261FC8C-C966-4A8F-B560-2871D45390DD}" type="sibTrans" cxnId="{5064293C-2C6D-44A9-8D92-5BD082D811DA}">
      <dgm:prSet/>
      <dgm:spPr/>
      <dgm:t>
        <a:bodyPr/>
        <a:lstStyle/>
        <a:p>
          <a:endParaRPr lang="en-US"/>
        </a:p>
      </dgm:t>
    </dgm:pt>
    <dgm:pt modelId="{53A78454-9A28-489A-A69A-3DF37B70A6ED}">
      <dgm:prSet/>
      <dgm:spPr/>
      <dgm:t>
        <a:bodyPr/>
        <a:lstStyle/>
        <a:p>
          <a:r>
            <a:rPr lang="en-US" dirty="0"/>
            <a:t>Acquired both consciously and unconsciously (but mostly unconsciously)</a:t>
          </a:r>
        </a:p>
      </dgm:t>
    </dgm:pt>
    <dgm:pt modelId="{637C4022-781E-47DA-AE09-16F341A09FED}" type="parTrans" cxnId="{504474EB-9E66-4C20-8349-88EF03963A1E}">
      <dgm:prSet/>
      <dgm:spPr/>
      <dgm:t>
        <a:bodyPr/>
        <a:lstStyle/>
        <a:p>
          <a:endParaRPr lang="en-US"/>
        </a:p>
      </dgm:t>
    </dgm:pt>
    <dgm:pt modelId="{1B23AAEB-D08E-4471-A8E3-035260A07505}" type="sibTrans" cxnId="{504474EB-9E66-4C20-8349-88EF03963A1E}">
      <dgm:prSet/>
      <dgm:spPr/>
      <dgm:t>
        <a:bodyPr/>
        <a:lstStyle/>
        <a:p>
          <a:endParaRPr lang="en-US"/>
        </a:p>
      </dgm:t>
    </dgm:pt>
    <dgm:pt modelId="{40202AC7-D63A-44B1-908D-3F1221374ECC}" type="pres">
      <dgm:prSet presAssocID="{66513C1B-F868-400F-9144-9B071E9024B9}" presName="diagram" presStyleCnt="0">
        <dgm:presLayoutVars>
          <dgm:dir/>
          <dgm:resizeHandles val="exact"/>
        </dgm:presLayoutVars>
      </dgm:prSet>
      <dgm:spPr/>
    </dgm:pt>
    <dgm:pt modelId="{8851A549-A749-4C04-A42E-A41588B84D92}" type="pres">
      <dgm:prSet presAssocID="{683668FA-0300-4140-9826-F7A297484F30}" presName="node" presStyleLbl="node1" presStyleIdx="0" presStyleCnt="6" custLinFactNeighborX="1269" custLinFactNeighborY="-410">
        <dgm:presLayoutVars>
          <dgm:bulletEnabled val="1"/>
        </dgm:presLayoutVars>
      </dgm:prSet>
      <dgm:spPr/>
    </dgm:pt>
    <dgm:pt modelId="{1530179B-FD93-45A4-B20C-463FE54EA49D}" type="pres">
      <dgm:prSet presAssocID="{1ACBE74B-4118-4C7B-A480-AB9CAE4214BD}" presName="sibTrans" presStyleCnt="0"/>
      <dgm:spPr/>
    </dgm:pt>
    <dgm:pt modelId="{FE941737-C35D-4CB7-9F47-A32BBB450CFA}" type="pres">
      <dgm:prSet presAssocID="{5542EBB5-CBCC-4926-9EB0-D053CE1AE2DC}" presName="node" presStyleLbl="node1" presStyleIdx="1" presStyleCnt="6">
        <dgm:presLayoutVars>
          <dgm:bulletEnabled val="1"/>
        </dgm:presLayoutVars>
      </dgm:prSet>
      <dgm:spPr/>
    </dgm:pt>
    <dgm:pt modelId="{E6B3C1BB-46E8-44AD-BD7C-BE2170B4ED05}" type="pres">
      <dgm:prSet presAssocID="{3CAA8427-20BD-4466-BFDD-DD135E063CC7}" presName="sibTrans" presStyleCnt="0"/>
      <dgm:spPr/>
    </dgm:pt>
    <dgm:pt modelId="{48C5D147-25B0-498F-B4C9-7BB161F0E333}" type="pres">
      <dgm:prSet presAssocID="{8099535B-40F1-4C65-857B-FE7FC1EA89D7}" presName="node" presStyleLbl="node1" presStyleIdx="2" presStyleCnt="6">
        <dgm:presLayoutVars>
          <dgm:bulletEnabled val="1"/>
        </dgm:presLayoutVars>
      </dgm:prSet>
      <dgm:spPr/>
    </dgm:pt>
    <dgm:pt modelId="{1E28CC2B-837C-4E05-B949-9BA1FDA8A3A4}" type="pres">
      <dgm:prSet presAssocID="{127F3464-E398-40AB-9120-51086814A08E}" presName="sibTrans" presStyleCnt="0"/>
      <dgm:spPr/>
    </dgm:pt>
    <dgm:pt modelId="{D36B6959-5620-49D7-991A-16FE7F5A683B}" type="pres">
      <dgm:prSet presAssocID="{FEC8A43B-8A7C-4987-9BEF-7FAE41C6AD02}" presName="node" presStyleLbl="node1" presStyleIdx="3" presStyleCnt="6">
        <dgm:presLayoutVars>
          <dgm:bulletEnabled val="1"/>
        </dgm:presLayoutVars>
      </dgm:prSet>
      <dgm:spPr/>
    </dgm:pt>
    <dgm:pt modelId="{16C66EDA-7B48-4E36-AE27-53B3904FCC63}" type="pres">
      <dgm:prSet presAssocID="{F588DE62-134F-4512-94B4-A94A496D755E}" presName="sibTrans" presStyleCnt="0"/>
      <dgm:spPr/>
    </dgm:pt>
    <dgm:pt modelId="{55B7E8C2-0316-4F17-8ABA-4C07973B2A2D}" type="pres">
      <dgm:prSet presAssocID="{8F5F5E5B-F7B7-4C8A-B62B-CF472D8B959F}" presName="node" presStyleLbl="node1" presStyleIdx="4" presStyleCnt="6">
        <dgm:presLayoutVars>
          <dgm:bulletEnabled val="1"/>
        </dgm:presLayoutVars>
      </dgm:prSet>
      <dgm:spPr/>
    </dgm:pt>
    <dgm:pt modelId="{E09E7AE3-8F65-49F8-8B80-0D318E384D35}" type="pres">
      <dgm:prSet presAssocID="{D261FC8C-C966-4A8F-B560-2871D45390DD}" presName="sibTrans" presStyleCnt="0"/>
      <dgm:spPr/>
    </dgm:pt>
    <dgm:pt modelId="{D5E2CDD8-DCC8-4C4E-94E0-12DBB185B05C}" type="pres">
      <dgm:prSet presAssocID="{53A78454-9A28-489A-A69A-3DF37B70A6ED}" presName="node" presStyleLbl="node1" presStyleIdx="5" presStyleCnt="6">
        <dgm:presLayoutVars>
          <dgm:bulletEnabled val="1"/>
        </dgm:presLayoutVars>
      </dgm:prSet>
      <dgm:spPr/>
    </dgm:pt>
  </dgm:ptLst>
  <dgm:cxnLst>
    <dgm:cxn modelId="{F577C70F-3F73-41B2-80D6-45C8AB4714CE}" type="presOf" srcId="{683668FA-0300-4140-9826-F7A297484F30}" destId="{8851A549-A749-4C04-A42E-A41588B84D92}" srcOrd="0" destOrd="0" presId="urn:microsoft.com/office/officeart/2005/8/layout/default"/>
    <dgm:cxn modelId="{41BEEA20-0ED5-4646-B06D-A28847029C91}" type="presOf" srcId="{66513C1B-F868-400F-9144-9B071E9024B9}" destId="{40202AC7-D63A-44B1-908D-3F1221374ECC}" srcOrd="0" destOrd="0" presId="urn:microsoft.com/office/officeart/2005/8/layout/default"/>
    <dgm:cxn modelId="{5064293C-2C6D-44A9-8D92-5BD082D811DA}" srcId="{66513C1B-F868-400F-9144-9B071E9024B9}" destId="{8F5F5E5B-F7B7-4C8A-B62B-CF472D8B959F}" srcOrd="4" destOrd="0" parTransId="{6C759B69-C744-4ED8-ABE0-A7F26DB09250}" sibTransId="{D261FC8C-C966-4A8F-B560-2871D45390DD}"/>
    <dgm:cxn modelId="{4953F846-23BD-4924-8A90-C76A90B4DB46}" type="presOf" srcId="{5542EBB5-CBCC-4926-9EB0-D053CE1AE2DC}" destId="{FE941737-C35D-4CB7-9F47-A32BBB450CFA}" srcOrd="0" destOrd="0" presId="urn:microsoft.com/office/officeart/2005/8/layout/default"/>
    <dgm:cxn modelId="{6027274E-45DF-4EFB-97F4-A7E009E74FC6}" type="presOf" srcId="{FEC8A43B-8A7C-4987-9BEF-7FAE41C6AD02}" destId="{D36B6959-5620-49D7-991A-16FE7F5A683B}" srcOrd="0" destOrd="0" presId="urn:microsoft.com/office/officeart/2005/8/layout/default"/>
    <dgm:cxn modelId="{EFA32954-8023-4D36-8C3B-90DB12F76175}" srcId="{66513C1B-F868-400F-9144-9B071E9024B9}" destId="{683668FA-0300-4140-9826-F7A297484F30}" srcOrd="0" destOrd="0" parTransId="{0BBA4A21-E1EC-441A-B869-B43368F38A0C}" sibTransId="{1ACBE74B-4118-4C7B-A480-AB9CAE4214BD}"/>
    <dgm:cxn modelId="{B389097A-E159-4A21-959D-F17D32998D1E}" type="presOf" srcId="{8F5F5E5B-F7B7-4C8A-B62B-CF472D8B959F}" destId="{55B7E8C2-0316-4F17-8ABA-4C07973B2A2D}" srcOrd="0" destOrd="0" presId="urn:microsoft.com/office/officeart/2005/8/layout/default"/>
    <dgm:cxn modelId="{0C2308A4-2F58-470B-B3DE-126AD12B2212}" srcId="{66513C1B-F868-400F-9144-9B071E9024B9}" destId="{FEC8A43B-8A7C-4987-9BEF-7FAE41C6AD02}" srcOrd="3" destOrd="0" parTransId="{E6A19AE9-CF1F-4665-9D8B-384376D30629}" sibTransId="{F588DE62-134F-4512-94B4-A94A496D755E}"/>
    <dgm:cxn modelId="{462EC2B3-6E59-41D5-8493-A159E85576A5}" srcId="{66513C1B-F868-400F-9144-9B071E9024B9}" destId="{5542EBB5-CBCC-4926-9EB0-D053CE1AE2DC}" srcOrd="1" destOrd="0" parTransId="{B79078BF-45D2-45D9-82FC-3AE9E10F5AFE}" sibTransId="{3CAA8427-20BD-4466-BFDD-DD135E063CC7}"/>
    <dgm:cxn modelId="{F9C44BC0-CEB5-4BFA-979A-4290A4AB2EDF}" type="presOf" srcId="{53A78454-9A28-489A-A69A-3DF37B70A6ED}" destId="{D5E2CDD8-DCC8-4C4E-94E0-12DBB185B05C}" srcOrd="0" destOrd="0" presId="urn:microsoft.com/office/officeart/2005/8/layout/default"/>
    <dgm:cxn modelId="{0BFF38D3-9863-45D3-8668-C57A6B4CDE88}" type="presOf" srcId="{8099535B-40F1-4C65-857B-FE7FC1EA89D7}" destId="{48C5D147-25B0-498F-B4C9-7BB161F0E333}" srcOrd="0" destOrd="0" presId="urn:microsoft.com/office/officeart/2005/8/layout/default"/>
    <dgm:cxn modelId="{4FB480E0-F442-47D5-9927-29C483E0CD87}" srcId="{66513C1B-F868-400F-9144-9B071E9024B9}" destId="{8099535B-40F1-4C65-857B-FE7FC1EA89D7}" srcOrd="2" destOrd="0" parTransId="{80FF4F2D-CD12-4234-86CC-43CBA93832C2}" sibTransId="{127F3464-E398-40AB-9120-51086814A08E}"/>
    <dgm:cxn modelId="{504474EB-9E66-4C20-8349-88EF03963A1E}" srcId="{66513C1B-F868-400F-9144-9B071E9024B9}" destId="{53A78454-9A28-489A-A69A-3DF37B70A6ED}" srcOrd="5" destOrd="0" parTransId="{637C4022-781E-47DA-AE09-16F341A09FED}" sibTransId="{1B23AAEB-D08E-4471-A8E3-035260A07505}"/>
    <dgm:cxn modelId="{CF8D11F5-62E7-4311-92F7-E79E2F35C1F9}" type="presParOf" srcId="{40202AC7-D63A-44B1-908D-3F1221374ECC}" destId="{8851A549-A749-4C04-A42E-A41588B84D92}" srcOrd="0" destOrd="0" presId="urn:microsoft.com/office/officeart/2005/8/layout/default"/>
    <dgm:cxn modelId="{4719329F-B8F2-4602-B091-DBE8F440D781}" type="presParOf" srcId="{40202AC7-D63A-44B1-908D-3F1221374ECC}" destId="{1530179B-FD93-45A4-B20C-463FE54EA49D}" srcOrd="1" destOrd="0" presId="urn:microsoft.com/office/officeart/2005/8/layout/default"/>
    <dgm:cxn modelId="{F09E99E8-A1BC-42C0-AE95-3A54F9211941}" type="presParOf" srcId="{40202AC7-D63A-44B1-908D-3F1221374ECC}" destId="{FE941737-C35D-4CB7-9F47-A32BBB450CFA}" srcOrd="2" destOrd="0" presId="urn:microsoft.com/office/officeart/2005/8/layout/default"/>
    <dgm:cxn modelId="{31C05CFC-9777-4C46-A110-D5D64A3B15B8}" type="presParOf" srcId="{40202AC7-D63A-44B1-908D-3F1221374ECC}" destId="{E6B3C1BB-46E8-44AD-BD7C-BE2170B4ED05}" srcOrd="3" destOrd="0" presId="urn:microsoft.com/office/officeart/2005/8/layout/default"/>
    <dgm:cxn modelId="{4AC644A7-FA38-43C9-8CE9-3A14E8AB6741}" type="presParOf" srcId="{40202AC7-D63A-44B1-908D-3F1221374ECC}" destId="{48C5D147-25B0-498F-B4C9-7BB161F0E333}" srcOrd="4" destOrd="0" presId="urn:microsoft.com/office/officeart/2005/8/layout/default"/>
    <dgm:cxn modelId="{ABB42CB4-B406-4E1E-A480-EAE9C1B6E5FD}" type="presParOf" srcId="{40202AC7-D63A-44B1-908D-3F1221374ECC}" destId="{1E28CC2B-837C-4E05-B949-9BA1FDA8A3A4}" srcOrd="5" destOrd="0" presId="urn:microsoft.com/office/officeart/2005/8/layout/default"/>
    <dgm:cxn modelId="{9EE1BE08-8855-4E74-B68B-6062095C6BC1}" type="presParOf" srcId="{40202AC7-D63A-44B1-908D-3F1221374ECC}" destId="{D36B6959-5620-49D7-991A-16FE7F5A683B}" srcOrd="6" destOrd="0" presId="urn:microsoft.com/office/officeart/2005/8/layout/default"/>
    <dgm:cxn modelId="{71C1443B-8940-4E48-BED1-5F73AB90670B}" type="presParOf" srcId="{40202AC7-D63A-44B1-908D-3F1221374ECC}" destId="{16C66EDA-7B48-4E36-AE27-53B3904FCC63}" srcOrd="7" destOrd="0" presId="urn:microsoft.com/office/officeart/2005/8/layout/default"/>
    <dgm:cxn modelId="{00E8A61A-39CD-4C75-BBF0-A9EC1A529C69}" type="presParOf" srcId="{40202AC7-D63A-44B1-908D-3F1221374ECC}" destId="{55B7E8C2-0316-4F17-8ABA-4C07973B2A2D}" srcOrd="8" destOrd="0" presId="urn:microsoft.com/office/officeart/2005/8/layout/default"/>
    <dgm:cxn modelId="{CA6ABE19-ECD6-45AE-BEDC-F8D96CD65537}" type="presParOf" srcId="{40202AC7-D63A-44B1-908D-3F1221374ECC}" destId="{E09E7AE3-8F65-49F8-8B80-0D318E384D35}" srcOrd="9" destOrd="0" presId="urn:microsoft.com/office/officeart/2005/8/layout/default"/>
    <dgm:cxn modelId="{385858C2-A390-4565-8B3B-063633E69372}" type="presParOf" srcId="{40202AC7-D63A-44B1-908D-3F1221374ECC}" destId="{D5E2CDD8-DCC8-4C4E-94E0-12DBB185B05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80295-9886-4A14-AC08-DDEE1B414091}">
      <dsp:nvSpPr>
        <dsp:cNvPr id="0" name=""/>
        <dsp:cNvSpPr/>
      </dsp:nvSpPr>
      <dsp:spPr>
        <a:xfrm>
          <a:off x="0" y="64509"/>
          <a:ext cx="4205288" cy="1563046"/>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Are there characteristics of a civilization that you think should be included?</a:t>
          </a:r>
          <a:endParaRPr lang="en-US" sz="1900" kern="1200"/>
        </a:p>
      </dsp:txBody>
      <dsp:txXfrm>
        <a:off x="76302" y="140811"/>
        <a:ext cx="4052684" cy="1410442"/>
      </dsp:txXfrm>
    </dsp:sp>
    <dsp:sp modelId="{4F13EA66-A064-47F7-A5A3-C9B7FBE19A88}">
      <dsp:nvSpPr>
        <dsp:cNvPr id="0" name=""/>
        <dsp:cNvSpPr/>
      </dsp:nvSpPr>
      <dsp:spPr>
        <a:xfrm>
          <a:off x="0" y="1682276"/>
          <a:ext cx="4205288" cy="1563046"/>
        </a:xfrm>
        <a:prstGeom prst="roundRect">
          <a:avLst/>
        </a:prstGeom>
        <a:gradFill rotWithShape="0">
          <a:gsLst>
            <a:gs pos="0">
              <a:schemeClr val="accent2">
                <a:hueOff val="-5175944"/>
                <a:satOff val="22930"/>
                <a:lumOff val="-8432"/>
                <a:alphaOff val="0"/>
                <a:tint val="97000"/>
                <a:satMod val="100000"/>
                <a:lumMod val="102000"/>
              </a:schemeClr>
            </a:gs>
            <a:gs pos="50000">
              <a:schemeClr val="accent2">
                <a:hueOff val="-5175944"/>
                <a:satOff val="22930"/>
                <a:lumOff val="-8432"/>
                <a:alphaOff val="0"/>
                <a:shade val="100000"/>
                <a:satMod val="103000"/>
                <a:lumMod val="100000"/>
              </a:schemeClr>
            </a:gs>
            <a:gs pos="100000">
              <a:schemeClr val="accent2">
                <a:hueOff val="-5175944"/>
                <a:satOff val="22930"/>
                <a:lumOff val="-8432"/>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Are there characteristics that you think should be taken out?</a:t>
          </a:r>
          <a:endParaRPr lang="en-US" sz="1900" kern="1200"/>
        </a:p>
      </dsp:txBody>
      <dsp:txXfrm>
        <a:off x="76302" y="1758578"/>
        <a:ext cx="4052684" cy="1410442"/>
      </dsp:txXfrm>
    </dsp:sp>
    <dsp:sp modelId="{BF307109-2200-4209-8C3D-E36737E9781B}">
      <dsp:nvSpPr>
        <dsp:cNvPr id="0" name=""/>
        <dsp:cNvSpPr/>
      </dsp:nvSpPr>
      <dsp:spPr>
        <a:xfrm>
          <a:off x="0" y="3300043"/>
          <a:ext cx="4205288" cy="1563046"/>
        </a:xfrm>
        <a:prstGeom prst="roundRect">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What do you notice about what these characteristics say, and what they don’t say? Who do you think came up with these characteristics? </a:t>
          </a:r>
          <a:endParaRPr lang="en-US" sz="1900" kern="1200"/>
        </a:p>
      </dsp:txBody>
      <dsp:txXfrm>
        <a:off x="76302" y="3376345"/>
        <a:ext cx="4052684" cy="14104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1A549-A749-4C04-A42E-A41588B84D92}">
      <dsp:nvSpPr>
        <dsp:cNvPr id="0" name=""/>
        <dsp:cNvSpPr/>
      </dsp:nvSpPr>
      <dsp:spPr>
        <a:xfrm>
          <a:off x="31869" y="275518"/>
          <a:ext cx="2461625" cy="1476975"/>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Culture is not innate (instinctual)</a:t>
          </a:r>
        </a:p>
      </dsp:txBody>
      <dsp:txXfrm>
        <a:off x="31869" y="275518"/>
        <a:ext cx="2461625" cy="1476975"/>
      </dsp:txXfrm>
    </dsp:sp>
    <dsp:sp modelId="{FE941737-C35D-4CB7-9F47-A32BBB450CFA}">
      <dsp:nvSpPr>
        <dsp:cNvPr id="0" name=""/>
        <dsp:cNvSpPr/>
      </dsp:nvSpPr>
      <dsp:spPr>
        <a:xfrm>
          <a:off x="2708419" y="281574"/>
          <a:ext cx="2461625" cy="1476975"/>
        </a:xfrm>
        <a:prstGeom prst="rect">
          <a:avLst/>
        </a:prstGeom>
        <a:gradFill rotWithShape="0">
          <a:gsLst>
            <a:gs pos="0">
              <a:schemeClr val="accent2">
                <a:hueOff val="-2070378"/>
                <a:satOff val="9172"/>
                <a:lumOff val="-3373"/>
                <a:alphaOff val="0"/>
                <a:tint val="97000"/>
                <a:satMod val="100000"/>
                <a:lumMod val="102000"/>
              </a:schemeClr>
            </a:gs>
            <a:gs pos="50000">
              <a:schemeClr val="accent2">
                <a:hueOff val="-2070378"/>
                <a:satOff val="9172"/>
                <a:lumOff val="-3373"/>
                <a:alphaOff val="0"/>
                <a:shade val="100000"/>
                <a:satMod val="103000"/>
                <a:lumMod val="100000"/>
              </a:schemeClr>
            </a:gs>
            <a:gs pos="100000">
              <a:schemeClr val="accent2">
                <a:hueOff val="-2070378"/>
                <a:satOff val="9172"/>
                <a:lumOff val="-3373"/>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Is gained through living in a specific place (where one is raised)</a:t>
          </a:r>
        </a:p>
      </dsp:txBody>
      <dsp:txXfrm>
        <a:off x="2708419" y="281574"/>
        <a:ext cx="2461625" cy="1476975"/>
      </dsp:txXfrm>
    </dsp:sp>
    <dsp:sp modelId="{48C5D147-25B0-498F-B4C9-7BB161F0E333}">
      <dsp:nvSpPr>
        <dsp:cNvPr id="0" name=""/>
        <dsp:cNvSpPr/>
      </dsp:nvSpPr>
      <dsp:spPr>
        <a:xfrm>
          <a:off x="631" y="2004712"/>
          <a:ext cx="2461625" cy="1476975"/>
        </a:xfrm>
        <a:prstGeom prst="rect">
          <a:avLst/>
        </a:prstGeom>
        <a:gradFill rotWithShape="0">
          <a:gsLst>
            <a:gs pos="0">
              <a:schemeClr val="accent2">
                <a:hueOff val="-4140755"/>
                <a:satOff val="18344"/>
                <a:lumOff val="-6746"/>
                <a:alphaOff val="0"/>
                <a:tint val="97000"/>
                <a:satMod val="100000"/>
                <a:lumMod val="102000"/>
              </a:schemeClr>
            </a:gs>
            <a:gs pos="50000">
              <a:schemeClr val="accent2">
                <a:hueOff val="-4140755"/>
                <a:satOff val="18344"/>
                <a:lumOff val="-6746"/>
                <a:alphaOff val="0"/>
                <a:shade val="100000"/>
                <a:satMod val="103000"/>
                <a:lumMod val="100000"/>
              </a:schemeClr>
            </a:gs>
            <a:gs pos="100000">
              <a:schemeClr val="accent2">
                <a:hueOff val="-4140755"/>
                <a:satOff val="18344"/>
                <a:lumOff val="-6746"/>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Learned through interaction, observation and imitating others</a:t>
          </a:r>
        </a:p>
      </dsp:txBody>
      <dsp:txXfrm>
        <a:off x="631" y="2004712"/>
        <a:ext cx="2461625" cy="1476975"/>
      </dsp:txXfrm>
    </dsp:sp>
    <dsp:sp modelId="{D36B6959-5620-49D7-991A-16FE7F5A683B}">
      <dsp:nvSpPr>
        <dsp:cNvPr id="0" name=""/>
        <dsp:cNvSpPr/>
      </dsp:nvSpPr>
      <dsp:spPr>
        <a:xfrm>
          <a:off x="2708419" y="2004712"/>
          <a:ext cx="2461625" cy="1476975"/>
        </a:xfrm>
        <a:prstGeom prst="rect">
          <a:avLst/>
        </a:prstGeom>
        <a:gradFill rotWithShape="0">
          <a:gsLst>
            <a:gs pos="0">
              <a:schemeClr val="accent2">
                <a:hueOff val="-6211133"/>
                <a:satOff val="27515"/>
                <a:lumOff val="-10118"/>
                <a:alphaOff val="0"/>
                <a:tint val="97000"/>
                <a:satMod val="100000"/>
                <a:lumMod val="102000"/>
              </a:schemeClr>
            </a:gs>
            <a:gs pos="50000">
              <a:schemeClr val="accent2">
                <a:hueOff val="-6211133"/>
                <a:satOff val="27515"/>
                <a:lumOff val="-10118"/>
                <a:alphaOff val="0"/>
                <a:shade val="100000"/>
                <a:satMod val="103000"/>
                <a:lumMod val="100000"/>
              </a:schemeClr>
            </a:gs>
            <a:gs pos="100000">
              <a:schemeClr val="accent2">
                <a:hueOff val="-6211133"/>
                <a:satOff val="27515"/>
                <a:lumOff val="-10118"/>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Provides a list of behaviours that are permissible</a:t>
          </a:r>
        </a:p>
      </dsp:txBody>
      <dsp:txXfrm>
        <a:off x="2708419" y="2004712"/>
        <a:ext cx="2461625" cy="1476975"/>
      </dsp:txXfrm>
    </dsp:sp>
    <dsp:sp modelId="{55B7E8C2-0316-4F17-8ABA-4C07973B2A2D}">
      <dsp:nvSpPr>
        <dsp:cNvPr id="0" name=""/>
        <dsp:cNvSpPr/>
      </dsp:nvSpPr>
      <dsp:spPr>
        <a:xfrm>
          <a:off x="631" y="3727850"/>
          <a:ext cx="2461625" cy="1476975"/>
        </a:xfrm>
        <a:prstGeom prst="rect">
          <a:avLst/>
        </a:prstGeom>
        <a:gradFill rotWithShape="0">
          <a:gsLst>
            <a:gs pos="0">
              <a:schemeClr val="accent2">
                <a:hueOff val="-8281511"/>
                <a:satOff val="36687"/>
                <a:lumOff val="-13491"/>
                <a:alphaOff val="0"/>
                <a:tint val="97000"/>
                <a:satMod val="100000"/>
                <a:lumMod val="102000"/>
              </a:schemeClr>
            </a:gs>
            <a:gs pos="50000">
              <a:schemeClr val="accent2">
                <a:hueOff val="-8281511"/>
                <a:satOff val="36687"/>
                <a:lumOff val="-13491"/>
                <a:alphaOff val="0"/>
                <a:shade val="100000"/>
                <a:satMod val="103000"/>
                <a:lumMod val="100000"/>
              </a:schemeClr>
            </a:gs>
            <a:gs pos="100000">
              <a:schemeClr val="accent2">
                <a:hueOff val="-8281511"/>
                <a:satOff val="36687"/>
                <a:lumOff val="-13491"/>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Ie</a:t>
          </a:r>
          <a:r>
            <a:rPr lang="en-US" sz="2000" kern="1200" dirty="0"/>
            <a:t>: How to dress in general, but also in specific situations</a:t>
          </a:r>
        </a:p>
      </dsp:txBody>
      <dsp:txXfrm>
        <a:off x="631" y="3727850"/>
        <a:ext cx="2461625" cy="1476975"/>
      </dsp:txXfrm>
    </dsp:sp>
    <dsp:sp modelId="{D5E2CDD8-DCC8-4C4E-94E0-12DBB185B05C}">
      <dsp:nvSpPr>
        <dsp:cNvPr id="0" name=""/>
        <dsp:cNvSpPr/>
      </dsp:nvSpPr>
      <dsp:spPr>
        <a:xfrm>
          <a:off x="2708419" y="3727850"/>
          <a:ext cx="2461625" cy="1476975"/>
        </a:xfrm>
        <a:prstGeom prst="rect">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Acquired both consciously and unconsciously (but mostly unconsciously)</a:t>
          </a:r>
        </a:p>
      </dsp:txBody>
      <dsp:txXfrm>
        <a:off x="2708419" y="3727850"/>
        <a:ext cx="2461625" cy="14769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2" name="Shape 282"/>
          <p:cNvSpPr>
            <a:spLocks noGrp="1" noRot="1" noChangeAspect="1"/>
          </p:cNvSpPr>
          <p:nvPr>
            <p:ph type="sldImg"/>
          </p:nvPr>
        </p:nvSpPr>
        <p:spPr>
          <a:xfrm>
            <a:off x="1143000" y="685800"/>
            <a:ext cx="4572000" cy="3429000"/>
          </a:xfrm>
          <a:prstGeom prst="rect">
            <a:avLst/>
          </a:prstGeom>
        </p:spPr>
        <p:txBody>
          <a:bodyPr/>
          <a:lstStyle/>
          <a:p>
            <a:endParaRPr/>
          </a:p>
        </p:txBody>
      </p:sp>
      <p:sp>
        <p:nvSpPr>
          <p:cNvPr id="283" name="Shape 28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ymboldictionary.net/?p=784"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Trie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noRot="1" noChangeAspect="1"/>
          </p:cNvSpPr>
          <p:nvPr>
            <p:ph type="sldImg"/>
          </p:nvPr>
        </p:nvSpPr>
        <p:spPr>
          <a:prstGeom prst="rect">
            <a:avLst/>
          </a:prstGeom>
        </p:spPr>
        <p:txBody>
          <a:bodyPr/>
          <a:lstStyle/>
          <a:p>
            <a:endParaRPr/>
          </a:p>
        </p:txBody>
      </p:sp>
      <p:sp>
        <p:nvSpPr>
          <p:cNvPr id="300" name="Shape 300"/>
          <p:cNvSpPr>
            <a:spLocks noGrp="1"/>
          </p:cNvSpPr>
          <p:nvPr>
            <p:ph type="body" sz="quarter" idx="1"/>
          </p:nvPr>
        </p:nvSpPr>
        <p:spPr>
          <a:prstGeom prst="rect">
            <a:avLst/>
          </a:prstGeom>
        </p:spPr>
        <p:txBody>
          <a:bodyPr/>
          <a:lstStyle/>
          <a:p>
            <a:r>
              <a:rPr dirty="0"/>
              <a:t>Image not in source images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a:spLocks noGrp="1" noRot="1" noChangeAspect="1"/>
          </p:cNvSpPr>
          <p:nvPr>
            <p:ph type="sldImg"/>
          </p:nvPr>
        </p:nvSpPr>
        <p:spPr>
          <a:prstGeom prst="rect">
            <a:avLst/>
          </a:prstGeom>
        </p:spPr>
        <p:txBody>
          <a:bodyPr/>
          <a:lstStyle/>
          <a:p>
            <a:endParaRPr/>
          </a:p>
        </p:txBody>
      </p:sp>
      <p:sp>
        <p:nvSpPr>
          <p:cNvPr id="336" name="Shape 336"/>
          <p:cNvSpPr>
            <a:spLocks noGrp="1"/>
          </p:cNvSpPr>
          <p:nvPr>
            <p:ph type="body" sz="quarter" idx="1"/>
          </p:nvPr>
        </p:nvSpPr>
        <p:spPr>
          <a:prstGeom prst="rect">
            <a:avLst/>
          </a:prstGeom>
        </p:spPr>
        <p:txBody>
          <a:bodyPr/>
          <a:lstStyle/>
          <a:p>
            <a:r>
              <a:t>Raphael - Paul delivering the Areopagus sermon in Athens (1515)</a:t>
            </a:r>
          </a:p>
        </p:txBody>
      </p:sp>
    </p:spTree>
    <p:extLst>
      <p:ext uri="{BB962C8B-B14F-4D97-AF65-F5344CB8AC3E}">
        <p14:creationId xmlns:p14="http://schemas.microsoft.com/office/powerpoint/2010/main" val="2189058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noRot="1" noChangeAspect="1"/>
          </p:cNvSpPr>
          <p:nvPr>
            <p:ph type="sldImg"/>
          </p:nvPr>
        </p:nvSpPr>
        <p:spPr>
          <a:prstGeom prst="rect">
            <a:avLst/>
          </a:prstGeom>
        </p:spPr>
        <p:txBody>
          <a:bodyPr/>
          <a:lstStyle/>
          <a:p>
            <a:endParaRPr/>
          </a:p>
        </p:txBody>
      </p:sp>
      <p:sp>
        <p:nvSpPr>
          <p:cNvPr id="343" name="Shape 343"/>
          <p:cNvSpPr>
            <a:spLocks noGrp="1"/>
          </p:cNvSpPr>
          <p:nvPr>
            <p:ph type="body" sz="quarter" idx="1"/>
          </p:nvPr>
        </p:nvSpPr>
        <p:spPr>
          <a:prstGeom prst="rect">
            <a:avLst/>
          </a:prstGeom>
        </p:spPr>
        <p:txBody>
          <a:bodyPr/>
          <a:lstStyle/>
          <a:p>
            <a:r>
              <a:t>krishna - hinduism</a:t>
            </a:r>
          </a:p>
          <a:p>
            <a:r>
              <a:t>stonehenge-ritual</a:t>
            </a:r>
          </a:p>
        </p:txBody>
      </p:sp>
    </p:spTree>
    <p:extLst>
      <p:ext uri="{BB962C8B-B14F-4D97-AF65-F5344CB8AC3E}">
        <p14:creationId xmlns:p14="http://schemas.microsoft.com/office/powerpoint/2010/main" val="372613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a:spLocks noGrp="1" noRot="1" noChangeAspect="1"/>
          </p:cNvSpPr>
          <p:nvPr>
            <p:ph type="sldImg"/>
          </p:nvPr>
        </p:nvSpPr>
        <p:spPr>
          <a:prstGeom prst="rect">
            <a:avLst/>
          </a:prstGeom>
        </p:spPr>
        <p:txBody>
          <a:bodyPr/>
          <a:lstStyle/>
          <a:p>
            <a:endParaRPr/>
          </a:p>
        </p:txBody>
      </p:sp>
      <p:sp>
        <p:nvSpPr>
          <p:cNvPr id="336" name="Shape 336"/>
          <p:cNvSpPr>
            <a:spLocks noGrp="1"/>
          </p:cNvSpPr>
          <p:nvPr>
            <p:ph type="body" sz="quarter" idx="1"/>
          </p:nvPr>
        </p:nvSpPr>
        <p:spPr>
          <a:prstGeom prst="rect">
            <a:avLst/>
          </a:prstGeom>
        </p:spPr>
        <p:txBody>
          <a:bodyPr/>
          <a:lstStyle/>
          <a:p>
            <a:r>
              <a:t>Raphael - Paul delivering the Areopagus sermon in Athens (1515)</a:t>
            </a:r>
          </a:p>
        </p:txBody>
      </p:sp>
    </p:spTree>
    <p:extLst>
      <p:ext uri="{BB962C8B-B14F-4D97-AF65-F5344CB8AC3E}">
        <p14:creationId xmlns:p14="http://schemas.microsoft.com/office/powerpoint/2010/main" val="1847909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702635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496660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63235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Shape 386"/>
          <p:cNvSpPr>
            <a:spLocks noGrp="1" noRot="1" noChangeAspect="1"/>
          </p:cNvSpPr>
          <p:nvPr>
            <p:ph type="sldImg"/>
          </p:nvPr>
        </p:nvSpPr>
        <p:spPr>
          <a:prstGeom prst="rect">
            <a:avLst/>
          </a:prstGeom>
        </p:spPr>
        <p:txBody>
          <a:bodyPr/>
          <a:lstStyle/>
          <a:p>
            <a:endParaRPr/>
          </a:p>
        </p:txBody>
      </p:sp>
      <p:sp>
        <p:nvSpPr>
          <p:cNvPr id="387" name="Shape 387"/>
          <p:cNvSpPr>
            <a:spLocks noGrp="1"/>
          </p:cNvSpPr>
          <p:nvPr>
            <p:ph type="body" sz="quarter" idx="1"/>
          </p:nvPr>
        </p:nvSpPr>
        <p:spPr>
          <a:prstGeom prst="rect">
            <a:avLst/>
          </a:prstGeom>
        </p:spPr>
        <p:txBody>
          <a:bodyPr/>
          <a:lstStyle/>
          <a:p>
            <a:r>
              <a:rPr dirty="0"/>
              <a:t>*The name </a:t>
            </a:r>
            <a:r>
              <a:rPr i="1" dirty="0"/>
              <a:t>Swastika</a:t>
            </a:r>
            <a:r>
              <a:rPr dirty="0"/>
              <a:t> is derived from the Sanskrit language, from “</a:t>
            </a:r>
            <a:r>
              <a:rPr dirty="0" err="1"/>
              <a:t>su</a:t>
            </a:r>
            <a:r>
              <a:rPr dirty="0"/>
              <a:t>,” meaning “good,” and “</a:t>
            </a:r>
            <a:r>
              <a:rPr dirty="0" err="1"/>
              <a:t>vasti</a:t>
            </a:r>
            <a:r>
              <a:rPr dirty="0"/>
              <a:t>”,” meaning “being” (together; well being).. The swastika is a type of </a:t>
            </a:r>
            <a:r>
              <a:rPr u="sng" dirty="0">
                <a:solidFill>
                  <a:srgbClr val="FFDE66"/>
                </a:solidFill>
                <a:uFill>
                  <a:solidFill>
                    <a:srgbClr val="FFDE66"/>
                  </a:solidFill>
                </a:uFill>
                <a:hlinkClick r:id="rId3"/>
              </a:rPr>
              <a:t>solar cross</a:t>
            </a:r>
            <a:r>
              <a:rPr dirty="0"/>
              <a:t>, with arms bent at right angles, suggesting a whirling or turning motion. swastika used in Buddhist art and scripture is known as a </a:t>
            </a:r>
            <a:r>
              <a:rPr i="1" dirty="0"/>
              <a:t>Manji</a:t>
            </a:r>
            <a:r>
              <a:rPr dirty="0"/>
              <a:t>, and represents Dharma, universal harmony, and the balance of opposites.</a:t>
            </a:r>
          </a:p>
          <a:p>
            <a:endParaRPr dirty="0"/>
          </a:p>
          <a:p>
            <a:r>
              <a:rPr dirty="0"/>
              <a:t>First image not in source images</a:t>
            </a:r>
          </a:p>
          <a:p>
            <a:r>
              <a:rPr dirty="0"/>
              <a:t>Swastika types</a:t>
            </a:r>
          </a:p>
          <a:p>
            <a:r>
              <a:rPr dirty="0"/>
              <a:t>Anker </a:t>
            </a:r>
            <a:r>
              <a:rPr dirty="0" err="1"/>
              <a:t>Grossvater</a:t>
            </a:r>
            <a:r>
              <a:rPr dirty="0"/>
              <a:t> - Storyteller [1884]</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hape 401"/>
          <p:cNvSpPr>
            <a:spLocks noGrp="1" noRot="1" noChangeAspect="1"/>
          </p:cNvSpPr>
          <p:nvPr>
            <p:ph type="sldImg"/>
          </p:nvPr>
        </p:nvSpPr>
        <p:spPr>
          <a:prstGeom prst="rect">
            <a:avLst/>
          </a:prstGeom>
        </p:spPr>
        <p:txBody>
          <a:bodyPr/>
          <a:lstStyle/>
          <a:p>
            <a:endParaRPr/>
          </a:p>
        </p:txBody>
      </p:sp>
      <p:sp>
        <p:nvSpPr>
          <p:cNvPr id="402" name="Shape 402"/>
          <p:cNvSpPr>
            <a:spLocks noGrp="1"/>
          </p:cNvSpPr>
          <p:nvPr>
            <p:ph type="body" sz="quarter" idx="1"/>
          </p:nvPr>
        </p:nvSpPr>
        <p:spPr>
          <a:prstGeom prst="rect">
            <a:avLst/>
          </a:prstGeom>
        </p:spPr>
        <p:txBody>
          <a:bodyPr/>
          <a:lstStyle/>
          <a:p>
            <a:r>
              <a:t>women's lib. Movement</a:t>
            </a:r>
          </a:p>
          <a:p>
            <a:r>
              <a:t>generation gap</a:t>
            </a:r>
          </a:p>
          <a:p>
            <a:r>
              <a:t>Map not in source images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Shape 418"/>
          <p:cNvSpPr>
            <a:spLocks noGrp="1" noRot="1" noChangeAspect="1"/>
          </p:cNvSpPr>
          <p:nvPr>
            <p:ph type="sldImg"/>
          </p:nvPr>
        </p:nvSpPr>
        <p:spPr>
          <a:prstGeom prst="rect">
            <a:avLst/>
          </a:prstGeom>
        </p:spPr>
        <p:txBody>
          <a:bodyPr/>
          <a:lstStyle/>
          <a:p>
            <a:endParaRPr/>
          </a:p>
        </p:txBody>
      </p:sp>
      <p:sp>
        <p:nvSpPr>
          <p:cNvPr id="419" name="Shape 419"/>
          <p:cNvSpPr>
            <a:spLocks noGrp="1"/>
          </p:cNvSpPr>
          <p:nvPr>
            <p:ph type="body" sz="quarter" idx="1"/>
          </p:nvPr>
        </p:nvSpPr>
        <p:spPr>
          <a:prstGeom prst="rect">
            <a:avLst/>
          </a:prstGeom>
        </p:spPr>
        <p:txBody>
          <a:bodyPr/>
          <a:lstStyle/>
          <a:p>
            <a:r>
              <a:t>First image not in source images</a:t>
            </a:r>
          </a:p>
          <a:p>
            <a:r>
              <a:t>anasazi-indian-village - pithouse at Coombs site in Utah</a:t>
            </a:r>
          </a:p>
          <a:p>
            <a:r>
              <a:t>Longhouses at Ksan Village</a:t>
            </a:r>
          </a:p>
          <a:p>
            <a:r>
              <a:t>Irrigated rice terraces, Bali, Indonesia.</a:t>
            </a:r>
          </a:p>
          <a:p>
            <a:r>
              <a:t>AERIAL STRIP FARMING PENNSYLVANIA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noRot="1" noChangeAspect="1"/>
          </p:cNvSpPr>
          <p:nvPr>
            <p:ph type="sldImg"/>
          </p:nvPr>
        </p:nvSpPr>
        <p:spPr>
          <a:prstGeom prst="rect">
            <a:avLst/>
          </a:prstGeom>
        </p:spPr>
        <p:txBody>
          <a:bodyPr/>
          <a:lstStyle/>
          <a:p>
            <a:endParaRPr/>
          </a:p>
        </p:txBody>
      </p:sp>
      <p:sp>
        <p:nvSpPr>
          <p:cNvPr id="292" name="Shape 292"/>
          <p:cNvSpPr>
            <a:spLocks noGrp="1"/>
          </p:cNvSpPr>
          <p:nvPr>
            <p:ph type="body" sz="quarter" idx="1"/>
          </p:nvPr>
        </p:nvSpPr>
        <p:spPr>
          <a:prstGeom prst="rect">
            <a:avLst/>
          </a:prstGeom>
        </p:spPr>
        <p:txBody>
          <a:bodyPr/>
          <a:lstStyle/>
          <a:p>
            <a:r>
              <a:t>Mesopotamia - Cuneiform Writing on Tablet</a:t>
            </a:r>
          </a:p>
          <a:p>
            <a:r>
              <a:t>Mesopotamian art - King repelling a lion</a:t>
            </a:r>
          </a:p>
          <a:p>
            <a:r>
              <a:t>Ziggurat of Ur, Iraq</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noRot="1" noChangeAspect="1"/>
          </p:cNvSpPr>
          <p:nvPr>
            <p:ph type="sldImg"/>
          </p:nvPr>
        </p:nvSpPr>
        <p:spPr>
          <a:prstGeom prst="rect">
            <a:avLst/>
          </a:prstGeom>
        </p:spPr>
        <p:txBody>
          <a:bodyPr/>
          <a:lstStyle/>
          <a:p>
            <a:endParaRPr/>
          </a:p>
        </p:txBody>
      </p:sp>
      <p:sp>
        <p:nvSpPr>
          <p:cNvPr id="307" name="Shape 307"/>
          <p:cNvSpPr>
            <a:spLocks noGrp="1"/>
          </p:cNvSpPr>
          <p:nvPr>
            <p:ph type="body" sz="quarter" idx="1"/>
          </p:nvPr>
        </p:nvSpPr>
        <p:spPr>
          <a:prstGeom prst="rect">
            <a:avLst/>
          </a:prstGeom>
        </p:spPr>
        <p:txBody>
          <a:bodyPr/>
          <a:lstStyle/>
          <a:p>
            <a:r>
              <a:t>agricultural_operation</a:t>
            </a:r>
          </a:p>
          <a:p>
            <a:r>
              <a:t>Burial chamber of Sennedjem, Scene -  Plowing farmer (ca. 1200 bc)</a:t>
            </a:r>
          </a:p>
          <a:p>
            <a:r>
              <a:t>A gallic-roman harvester. Relief from </a:t>
            </a:r>
            <a:r>
              <a:rPr u="sng">
                <a:solidFill>
                  <a:srgbClr val="FFDE66"/>
                </a:solidFill>
                <a:uFill>
                  <a:solidFill>
                    <a:srgbClr val="FFDE66"/>
                  </a:solidFill>
                </a:uFill>
                <a:hlinkClick r:id="rId3"/>
              </a:rPr>
              <a:t>Trier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p>
            <a:r>
              <a:t>Tombs above ancient city of Myra, Turkey</a:t>
            </a:r>
          </a:p>
          <a:p>
            <a:r>
              <a:t>Bam, Iran – 2000 year old city along the Silk Road – destroyed in 2003 earthquake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hape 319"/>
          <p:cNvSpPr>
            <a:spLocks noGrp="1" noRot="1" noChangeAspect="1"/>
          </p:cNvSpPr>
          <p:nvPr>
            <p:ph type="sldImg"/>
          </p:nvPr>
        </p:nvSpPr>
        <p:spPr>
          <a:prstGeom prst="rect">
            <a:avLst/>
          </a:prstGeom>
        </p:spPr>
        <p:txBody>
          <a:bodyPr/>
          <a:lstStyle/>
          <a:p>
            <a:endParaRPr/>
          </a:p>
        </p:txBody>
      </p:sp>
      <p:sp>
        <p:nvSpPr>
          <p:cNvPr id="320" name="Shape 320"/>
          <p:cNvSpPr>
            <a:spLocks noGrp="1"/>
          </p:cNvSpPr>
          <p:nvPr>
            <p:ph type="body" sz="quarter" idx="1"/>
          </p:nvPr>
        </p:nvSpPr>
        <p:spPr>
          <a:prstGeom prst="rect">
            <a:avLst/>
          </a:prstGeom>
        </p:spPr>
        <p:txBody>
          <a:bodyPr/>
          <a:lstStyle/>
          <a:p>
            <a:r>
              <a:t>The doctor Japyx heals Aeneas. Ancient Roman fresco from the Surgeon's House in Pompeii, Italy (mid 1st century)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noRot="1" noChangeAspect="1"/>
          </p:cNvSpPr>
          <p:nvPr>
            <p:ph type="sldImg"/>
          </p:nvPr>
        </p:nvSpPr>
        <p:spPr>
          <a:prstGeom prst="rect">
            <a:avLst/>
          </a:prstGeom>
        </p:spPr>
        <p:txBody>
          <a:bodyPr/>
          <a:lstStyle/>
          <a:p>
            <a:endParaRPr/>
          </a:p>
        </p:txBody>
      </p:sp>
      <p:sp>
        <p:nvSpPr>
          <p:cNvPr id="327" name="Shape 327"/>
          <p:cNvSpPr>
            <a:spLocks noGrp="1"/>
          </p:cNvSpPr>
          <p:nvPr>
            <p:ph type="body" sz="quarter" idx="1"/>
          </p:nvPr>
        </p:nvSpPr>
        <p:spPr>
          <a:prstGeom prst="rect">
            <a:avLst/>
          </a:prstGeom>
        </p:spPr>
        <p:txBody>
          <a:bodyPr/>
          <a:lstStyle/>
          <a:p>
            <a:r>
              <a:t>ancient-cuneiform-writing-thumb5758874</a:t>
            </a:r>
          </a:p>
          <a:p>
            <a:r>
              <a:t>Ancient-Greek-Writing-1298872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a:spLocks noGrp="1" noRot="1" noChangeAspect="1"/>
          </p:cNvSpPr>
          <p:nvPr>
            <p:ph type="sldImg"/>
          </p:nvPr>
        </p:nvSpPr>
        <p:spPr>
          <a:prstGeom prst="rect">
            <a:avLst/>
          </a:prstGeom>
        </p:spPr>
        <p:txBody>
          <a:bodyPr/>
          <a:lstStyle/>
          <a:p>
            <a:endParaRPr/>
          </a:p>
        </p:txBody>
      </p:sp>
      <p:sp>
        <p:nvSpPr>
          <p:cNvPr id="336" name="Shape 336"/>
          <p:cNvSpPr>
            <a:spLocks noGrp="1"/>
          </p:cNvSpPr>
          <p:nvPr>
            <p:ph type="body" sz="quarter" idx="1"/>
          </p:nvPr>
        </p:nvSpPr>
        <p:spPr>
          <a:prstGeom prst="rect">
            <a:avLst/>
          </a:prstGeom>
        </p:spPr>
        <p:txBody>
          <a:bodyPr/>
          <a:lstStyle/>
          <a:p>
            <a:r>
              <a:t>Raphael - Paul delivering the Areopagus sermon in Athens (1515)</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a:spLocks noGrp="1" noRot="1" noChangeAspect="1"/>
          </p:cNvSpPr>
          <p:nvPr>
            <p:ph type="sldImg"/>
          </p:nvPr>
        </p:nvSpPr>
        <p:spPr>
          <a:prstGeom prst="rect">
            <a:avLst/>
          </a:prstGeom>
        </p:spPr>
        <p:txBody>
          <a:bodyPr/>
          <a:lstStyle/>
          <a:p>
            <a:endParaRPr/>
          </a:p>
        </p:txBody>
      </p:sp>
      <p:sp>
        <p:nvSpPr>
          <p:cNvPr id="336" name="Shape 336"/>
          <p:cNvSpPr>
            <a:spLocks noGrp="1"/>
          </p:cNvSpPr>
          <p:nvPr>
            <p:ph type="body" sz="quarter" idx="1"/>
          </p:nvPr>
        </p:nvSpPr>
        <p:spPr>
          <a:prstGeom prst="rect">
            <a:avLst/>
          </a:prstGeom>
        </p:spPr>
        <p:txBody>
          <a:bodyPr/>
          <a:lstStyle/>
          <a:p>
            <a:r>
              <a:t>Raphael - Paul delivering the Areopagus sermon in Athens (1515)</a:t>
            </a:r>
          </a:p>
        </p:txBody>
      </p:sp>
    </p:spTree>
    <p:extLst>
      <p:ext uri="{BB962C8B-B14F-4D97-AF65-F5344CB8AC3E}">
        <p14:creationId xmlns:p14="http://schemas.microsoft.com/office/powerpoint/2010/main" val="4254821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noRot="1" noChangeAspect="1"/>
          </p:cNvSpPr>
          <p:nvPr>
            <p:ph type="sldImg"/>
          </p:nvPr>
        </p:nvSpPr>
        <p:spPr>
          <a:prstGeom prst="rect">
            <a:avLst/>
          </a:prstGeom>
        </p:spPr>
        <p:txBody>
          <a:bodyPr/>
          <a:lstStyle/>
          <a:p>
            <a:endParaRPr/>
          </a:p>
        </p:txBody>
      </p:sp>
      <p:sp>
        <p:nvSpPr>
          <p:cNvPr id="343" name="Shape 343"/>
          <p:cNvSpPr>
            <a:spLocks noGrp="1"/>
          </p:cNvSpPr>
          <p:nvPr>
            <p:ph type="body" sz="quarter" idx="1"/>
          </p:nvPr>
        </p:nvSpPr>
        <p:spPr>
          <a:prstGeom prst="rect">
            <a:avLst/>
          </a:prstGeom>
        </p:spPr>
        <p:txBody>
          <a:bodyPr/>
          <a:lstStyle/>
          <a:p>
            <a:r>
              <a:t>krishna - hinduism</a:t>
            </a:r>
          </a:p>
          <a:p>
            <a:r>
              <a:t>stonehenge-ritual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AAD347D-5ACD-4C99-B74B-A9C85AD731AF}" type="datetimeFigureOut">
              <a:rPr lang="en-US" smtClean="0"/>
              <a:t>3/27/2023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93629883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02724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025506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wo Content">
    <p:bg>
      <p:bgPr>
        <a:solidFill>
          <a:srgbClr val="0C002C"/>
        </a:solidFill>
        <a:effectLst/>
      </p:bgPr>
    </p:bg>
    <p:spTree>
      <p:nvGrpSpPr>
        <p:cNvPr id="1" name=""/>
        <p:cNvGrpSpPr/>
        <p:nvPr/>
      </p:nvGrpSpPr>
      <p:grpSpPr>
        <a:xfrm>
          <a:off x="0" y="0"/>
          <a:ext cx="0" cy="0"/>
          <a:chOff x="0" y="0"/>
          <a:chExt cx="0" cy="0"/>
        </a:xfrm>
      </p:grpSpPr>
      <p:sp>
        <p:nvSpPr>
          <p:cNvPr id="128" name="Body Level One…"/>
          <p:cNvSpPr txBox="1">
            <a:spLocks noGrp="1"/>
          </p:cNvSpPr>
          <p:nvPr>
            <p:ph type="body" sz="half" idx="1"/>
          </p:nvPr>
        </p:nvSpPr>
        <p:spPr>
          <a:xfrm>
            <a:off x="900952" y="1752600"/>
            <a:ext cx="3429001" cy="3886200"/>
          </a:xfrm>
          <a:prstGeom prst="rect">
            <a:avLst/>
          </a:prstGeom>
        </p:spPr>
        <p:txBody>
          <a:bodyPr/>
          <a:lstStyle>
            <a:lvl1pPr>
              <a:defRPr sz="1600"/>
            </a:lvl1pPr>
            <a:lvl2pPr marL="547007" indent="-261257">
              <a:defRPr sz="1600"/>
            </a:lvl2pPr>
            <a:lvl3pPr marL="839107" indent="-261257">
              <a:defRPr sz="1600"/>
            </a:lvl3pPr>
            <a:lvl4pPr marL="1121682" indent="-261257">
              <a:defRPr sz="1600"/>
            </a:lvl4pPr>
            <a:lvl5pPr marL="1404257" indent="-261257">
              <a:defRPr sz="1600"/>
            </a:lvl5pPr>
          </a:lstStyle>
          <a:p>
            <a:r>
              <a:t>Body Level One</a:t>
            </a:r>
          </a:p>
          <a:p>
            <a:pPr lvl="1"/>
            <a:r>
              <a:t>Body Level Two</a:t>
            </a:r>
          </a:p>
          <a:p>
            <a:pPr lvl="2"/>
            <a:r>
              <a:t>Body Level Three</a:t>
            </a:r>
          </a:p>
          <a:p>
            <a:pPr lvl="3"/>
            <a:r>
              <a:t>Body Level Four</a:t>
            </a:r>
          </a:p>
          <a:p>
            <a:pPr lvl="4"/>
            <a:r>
              <a:t>Body Level Five</a:t>
            </a:r>
          </a:p>
        </p:txBody>
      </p:sp>
      <p:sp>
        <p:nvSpPr>
          <p:cNvPr id="129" name="Title Text"/>
          <p:cNvSpPr txBox="1">
            <a:spLocks noGrp="1"/>
          </p:cNvSpPr>
          <p:nvPr>
            <p:ph type="title"/>
          </p:nvPr>
        </p:nvSpPr>
        <p:spPr>
          <a:xfrm>
            <a:off x="1447800" y="609600"/>
            <a:ext cx="6629400" cy="1143000"/>
          </a:xfrm>
          <a:prstGeom prst="rect">
            <a:avLst/>
          </a:prstGeom>
        </p:spPr>
        <p:txBody>
          <a:bodyPr/>
          <a:lstStyle/>
          <a:p>
            <a:r>
              <a:t>Title Text</a:t>
            </a:r>
          </a:p>
        </p:txBody>
      </p:sp>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0484657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Comparison">
    <p:bg>
      <p:bgPr>
        <a:solidFill>
          <a:srgbClr val="0C002C"/>
        </a:solidFill>
        <a:effectLst/>
      </p:bgPr>
    </p:bg>
    <p:spTree>
      <p:nvGrpSpPr>
        <p:cNvPr id="1" name=""/>
        <p:cNvGrpSpPr/>
        <p:nvPr/>
      </p:nvGrpSpPr>
      <p:grpSpPr>
        <a:xfrm>
          <a:off x="0" y="0"/>
          <a:ext cx="0" cy="0"/>
          <a:chOff x="0" y="0"/>
          <a:chExt cx="0" cy="0"/>
        </a:xfrm>
      </p:grpSpPr>
      <p:sp>
        <p:nvSpPr>
          <p:cNvPr id="137" name="Title Text"/>
          <p:cNvSpPr txBox="1">
            <a:spLocks noGrp="1"/>
          </p:cNvSpPr>
          <p:nvPr>
            <p:ph type="title"/>
          </p:nvPr>
        </p:nvSpPr>
        <p:spPr>
          <a:xfrm>
            <a:off x="1447800" y="609600"/>
            <a:ext cx="6629400" cy="1143000"/>
          </a:xfrm>
          <a:prstGeom prst="rect">
            <a:avLst/>
          </a:prstGeom>
        </p:spPr>
        <p:txBody>
          <a:bodyPr/>
          <a:lstStyle/>
          <a:p>
            <a:r>
              <a:t>Title Text</a:t>
            </a:r>
          </a:p>
        </p:txBody>
      </p:sp>
      <p:sp>
        <p:nvSpPr>
          <p:cNvPr id="138" name="Body Level One…"/>
          <p:cNvSpPr txBox="1">
            <a:spLocks noGrp="1"/>
          </p:cNvSpPr>
          <p:nvPr>
            <p:ph type="body" sz="quarter" idx="1"/>
          </p:nvPr>
        </p:nvSpPr>
        <p:spPr>
          <a:xfrm rot="16200000">
            <a:off x="-870004" y="3147218"/>
            <a:ext cx="3429001" cy="639763"/>
          </a:xfrm>
          <a:prstGeom prst="rect">
            <a:avLst/>
          </a:prstGeom>
          <a:noFill/>
        </p:spPr>
        <p:txBody>
          <a:bodyPr anchor="ctr"/>
          <a:lstStyle>
            <a:lvl1pPr marL="0" indent="0" algn="ctr">
              <a:buSzTx/>
              <a:buNone/>
              <a:defRPr>
                <a:latin typeface="Impact"/>
                <a:ea typeface="Impact"/>
                <a:cs typeface="Impact"/>
                <a:sym typeface="Impact"/>
              </a:defRPr>
            </a:lvl1pPr>
            <a:lvl2pPr marL="0" indent="457200" algn="ctr">
              <a:buSzTx/>
              <a:buNone/>
              <a:defRPr>
                <a:latin typeface="Impact"/>
                <a:ea typeface="Impact"/>
                <a:cs typeface="Impact"/>
                <a:sym typeface="Impact"/>
              </a:defRPr>
            </a:lvl2pPr>
            <a:lvl3pPr marL="0" indent="914400" algn="ctr">
              <a:buSzTx/>
              <a:buNone/>
              <a:defRPr>
                <a:latin typeface="Impact"/>
                <a:ea typeface="Impact"/>
                <a:cs typeface="Impact"/>
                <a:sym typeface="Impact"/>
              </a:defRPr>
            </a:lvl3pPr>
            <a:lvl4pPr marL="0" indent="1371600" algn="ctr">
              <a:buSzTx/>
              <a:buNone/>
              <a:defRPr>
                <a:latin typeface="Impact"/>
                <a:ea typeface="Impact"/>
                <a:cs typeface="Impact"/>
                <a:sym typeface="Impact"/>
              </a:defRPr>
            </a:lvl4pPr>
            <a:lvl5pPr marL="0" indent="1828800" algn="ctr">
              <a:buSzTx/>
              <a:buNone/>
              <a:defRPr>
                <a:latin typeface="Impact"/>
                <a:ea typeface="Impact"/>
                <a:cs typeface="Impact"/>
                <a:sym typeface="Impact"/>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39" name="Text Placeholder 4"/>
          <p:cNvSpPr>
            <a:spLocks noGrp="1"/>
          </p:cNvSpPr>
          <p:nvPr>
            <p:ph type="body" sz="quarter" idx="13"/>
          </p:nvPr>
        </p:nvSpPr>
        <p:spPr>
          <a:xfrm rot="16200000">
            <a:off x="3259278" y="3756819"/>
            <a:ext cx="3429001" cy="639763"/>
          </a:xfrm>
          <a:prstGeom prst="rect">
            <a:avLst/>
          </a:prstGeom>
          <a:noFill/>
        </p:spPr>
        <p:txBody>
          <a:bodyPr anchor="ctr"/>
          <a:lstStyle/>
          <a:p>
            <a:pPr marL="0" indent="0" algn="ctr">
              <a:buSzTx/>
              <a:buNone/>
              <a:defRPr>
                <a:effectLst/>
                <a:latin typeface="Impact"/>
                <a:ea typeface="Impact"/>
                <a:cs typeface="Impact"/>
                <a:sym typeface="Impact"/>
              </a:defRPr>
            </a:pPr>
            <a:endParaRPr/>
          </a:p>
        </p:txBody>
      </p:sp>
      <p:sp>
        <p:nvSpPr>
          <p:cNvPr id="1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4351584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3/27/2023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009251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9796027F-7875-4030-9381-8BD8C4F21935}" type="datetimeFigureOut">
              <a:rPr lang="en-US" smtClean="0"/>
              <a:t>3/27/2023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62173148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796027F-7875-4030-9381-8BD8C4F21935}" type="datetimeFigureOut">
              <a:rPr lang="en-US" smtClean="0"/>
              <a:t>3/27/2023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855900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AAD347D-5ACD-4C99-B74B-A9C85AD731AF}" type="datetimeFigureOut">
              <a:rPr lang="en-US" smtClean="0"/>
              <a:t>3/27/2023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34989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3/27/2023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984852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3/27/2023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95652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4509A250-FF31-4206-8172-F9D3106AACB1}" type="datetimeFigureOut">
              <a:rPr lang="en-US" smtClean="0"/>
              <a:t>3/27/2023</a:t>
            </a:fld>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686905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509A250-FF31-4206-8172-F9D3106AACB1}" type="datetimeFigureOut">
              <a:rPr lang="en-US" smtClean="0"/>
              <a:t>3/27/2023</a:t>
            </a:fld>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950956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4AAD347D-5ACD-4C99-B74B-A9C85AD731AF}" type="datetimeFigureOut">
              <a:rPr lang="en-US" smtClean="0"/>
              <a:t>3/27/2023</a:t>
            </a:fld>
            <a:endParaRPr lang="en-US"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64917697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8F3E66-BD81-8C55-53F8-51E77880801E}"/>
              </a:ext>
            </a:extLst>
          </p:cNvPr>
          <p:cNvSpPr>
            <a:spLocks noGrp="1"/>
          </p:cNvSpPr>
          <p:nvPr>
            <p:ph type="title"/>
          </p:nvPr>
        </p:nvSpPr>
        <p:spPr>
          <a:xfrm>
            <a:off x="482601" y="820010"/>
            <a:ext cx="2561466" cy="3212654"/>
          </a:xfrm>
          <a:noFill/>
          <a:ln>
            <a:solidFill>
              <a:schemeClr val="bg1"/>
            </a:solidFill>
          </a:ln>
        </p:spPr>
        <p:txBody>
          <a:bodyPr vert="horz" lIns="274320" tIns="182880" rIns="274320" bIns="182880" rtlCol="0" anchor="ctr" anchorCtr="1">
            <a:normAutofit/>
          </a:bodyPr>
          <a:lstStyle/>
          <a:p>
            <a:r>
              <a:rPr lang="en-US" sz="2100" dirty="0">
                <a:solidFill>
                  <a:schemeClr val="bg1"/>
                </a:solidFill>
              </a:rPr>
              <a:t>Recipe for a civilization</a:t>
            </a:r>
          </a:p>
        </p:txBody>
      </p:sp>
      <p:pic>
        <p:nvPicPr>
          <p:cNvPr id="5" name="Picture 4" descr="Top view of a wooden fork and spoon at the edge of a white notebook">
            <a:extLst>
              <a:ext uri="{FF2B5EF4-FFF2-40B4-BE49-F238E27FC236}">
                <a16:creationId xmlns:a16="http://schemas.microsoft.com/office/drawing/2014/main" id="{F03D20E8-6484-8608-EB35-B83B2979392C}"/>
              </a:ext>
            </a:extLst>
          </p:cNvPr>
          <p:cNvPicPr>
            <a:picLocks noChangeAspect="1"/>
          </p:cNvPicPr>
          <p:nvPr/>
        </p:nvPicPr>
        <p:blipFill rotWithShape="1">
          <a:blip r:embed="rId2"/>
          <a:srcRect l="21404" r="19862"/>
          <a:stretch/>
        </p:blipFill>
        <p:spPr>
          <a:xfrm>
            <a:off x="3490722" y="10"/>
            <a:ext cx="5653277" cy="6857989"/>
          </a:xfrm>
          <a:prstGeom prst="rect">
            <a:avLst/>
          </a:prstGeom>
        </p:spPr>
      </p:pic>
    </p:spTree>
    <p:extLst>
      <p:ext uri="{BB962C8B-B14F-4D97-AF65-F5344CB8AC3E}">
        <p14:creationId xmlns:p14="http://schemas.microsoft.com/office/powerpoint/2010/main" val="734438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8" name="Rectangle 82">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84">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86">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Title 1"/>
          <p:cNvSpPr txBox="1">
            <a:spLocks noGrp="1"/>
          </p:cNvSpPr>
          <p:nvPr>
            <p:ph type="title"/>
          </p:nvPr>
        </p:nvSpPr>
        <p:spPr>
          <a:xfrm>
            <a:off x="1673352" y="467418"/>
            <a:ext cx="5797296" cy="1188720"/>
          </a:xfrm>
          <a:prstGeom prst="ellipse">
            <a:avLst/>
          </a:prstGeom>
          <a:solidFill>
            <a:srgbClr val="FFFFFF"/>
          </a:solidFill>
        </p:spPr>
        <p:txBody>
          <a:bodyPr>
            <a:normAutofit/>
          </a:bodyPr>
          <a:lstStyle/>
          <a:p>
            <a:r>
              <a:rPr lang="en-US" sz="2200" dirty="0"/>
              <a:t>Complex Institutions</a:t>
            </a:r>
          </a:p>
        </p:txBody>
      </p:sp>
      <p:sp>
        <p:nvSpPr>
          <p:cNvPr id="330" name="Content Placeholder 2"/>
          <p:cNvSpPr txBox="1">
            <a:spLocks noGrp="1"/>
          </p:cNvSpPr>
          <p:nvPr>
            <p:ph idx="1"/>
          </p:nvPr>
        </p:nvSpPr>
        <p:spPr>
          <a:xfrm>
            <a:off x="1279546" y="2291262"/>
            <a:ext cx="6584634" cy="2879256"/>
          </a:xfrm>
          <a:prstGeom prst="rect">
            <a:avLst/>
          </a:prstGeom>
        </p:spPr>
        <p:txBody>
          <a:bodyPr>
            <a:normAutofit fontScale="92500" lnSpcReduction="10000"/>
          </a:bodyPr>
          <a:lstStyle/>
          <a:p>
            <a:pPr>
              <a:defRPr sz="3200"/>
            </a:pPr>
            <a:endParaRPr lang="en-US" sz="3200" dirty="0">
              <a:solidFill>
                <a:srgbClr val="404040"/>
              </a:solidFill>
            </a:endParaRPr>
          </a:p>
          <a:p>
            <a:pPr>
              <a:defRPr sz="3200"/>
            </a:pPr>
            <a:r>
              <a:rPr lang="en-US" sz="3200" dirty="0">
                <a:solidFill>
                  <a:srgbClr val="404040"/>
                </a:solidFill>
              </a:rPr>
              <a:t>Government and law</a:t>
            </a:r>
          </a:p>
          <a:p>
            <a:pPr>
              <a:defRPr sz="3200"/>
            </a:pPr>
            <a:r>
              <a:rPr lang="en-US" sz="3200" dirty="0">
                <a:solidFill>
                  <a:srgbClr val="404040"/>
                </a:solidFill>
              </a:rPr>
              <a:t>Organized religion</a:t>
            </a:r>
          </a:p>
          <a:p>
            <a:pPr>
              <a:defRPr sz="3200"/>
            </a:pPr>
            <a:r>
              <a:rPr lang="en-US" sz="3200" dirty="0">
                <a:solidFill>
                  <a:srgbClr val="404040"/>
                </a:solidFill>
              </a:rPr>
              <a:t>Banking/financial system</a:t>
            </a:r>
          </a:p>
          <a:p>
            <a:pPr>
              <a:defRPr sz="3200"/>
            </a:pPr>
            <a:r>
              <a:rPr lang="en-US" sz="3200" dirty="0">
                <a:solidFill>
                  <a:srgbClr val="404040"/>
                </a:solidFill>
              </a:rPr>
              <a:t>Social Class Structure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33" name="Title 3"/>
          <p:cNvSpPr txBox="1">
            <a:spLocks noGrp="1"/>
          </p:cNvSpPr>
          <p:nvPr>
            <p:ph type="title"/>
          </p:nvPr>
        </p:nvSpPr>
        <p:spPr>
          <a:xfrm>
            <a:off x="482600" y="643467"/>
            <a:ext cx="2522980" cy="1728044"/>
          </a:xfrm>
          <a:prstGeom prst="rect">
            <a:avLst/>
          </a:prstGeom>
          <a:noFill/>
          <a:ln>
            <a:solidFill>
              <a:schemeClr val="bg1"/>
            </a:solidFill>
          </a:ln>
        </p:spPr>
        <p:txBody>
          <a:bodyPr vert="horz" wrap="square" lIns="182880" tIns="182880" rIns="182880" bIns="182880" rtlCol="0" anchor="ctr">
            <a:normAutofit/>
          </a:bodyPr>
          <a:lstStyle/>
          <a:p>
            <a:r>
              <a:rPr lang="en-US" sz="2200" dirty="0">
                <a:solidFill>
                  <a:schemeClr val="bg1"/>
                </a:solidFill>
              </a:rPr>
              <a:t>Government</a:t>
            </a:r>
          </a:p>
        </p:txBody>
      </p:sp>
      <p:sp>
        <p:nvSpPr>
          <p:cNvPr id="332" name="Content Placeholder 1"/>
          <p:cNvSpPr txBox="1">
            <a:spLocks noGrp="1"/>
          </p:cNvSpPr>
          <p:nvPr>
            <p:ph type="body" sz="half" idx="1"/>
          </p:nvPr>
        </p:nvSpPr>
        <p:spPr>
          <a:xfrm>
            <a:off x="482600" y="2638044"/>
            <a:ext cx="2689969" cy="3738902"/>
          </a:xfrm>
          <a:prstGeom prst="rect">
            <a:avLst/>
          </a:prstGeom>
        </p:spPr>
        <p:txBody>
          <a:bodyPr vert="horz" lIns="91440" tIns="45720" rIns="91440" bIns="45720" rtlCol="0">
            <a:normAutofit/>
          </a:bodyPr>
          <a:lstStyle/>
          <a:p>
            <a:pPr>
              <a:lnSpc>
                <a:spcPct val="90000"/>
              </a:lnSpc>
              <a:buClr>
                <a:schemeClr val="accent2">
                  <a:lumMod val="40000"/>
                  <a:lumOff val="60000"/>
                </a:schemeClr>
              </a:buClr>
              <a:defRPr sz="2400"/>
            </a:pPr>
            <a:r>
              <a:rPr lang="en-US" altLang="en-US" sz="2400" dirty="0">
                <a:solidFill>
                  <a:schemeClr val="bg1"/>
                </a:solidFill>
                <a:effectLst>
                  <a:outerShdw blurRad="38100" dist="38100" dir="2700000" algn="tl">
                    <a:srgbClr val="000000">
                      <a:alpha val="43137"/>
                    </a:srgbClr>
                  </a:outerShdw>
                </a:effectLst>
                <a:ea typeface="MS PGothic" charset="-128"/>
              </a:rPr>
              <a:t>Some form of government headed by a chieftain or ruling family.</a:t>
            </a:r>
          </a:p>
          <a:p>
            <a:pPr>
              <a:lnSpc>
                <a:spcPct val="90000"/>
              </a:lnSpc>
              <a:buClr>
                <a:schemeClr val="accent2">
                  <a:lumMod val="40000"/>
                  <a:lumOff val="60000"/>
                </a:schemeClr>
              </a:buClr>
              <a:defRPr sz="2400"/>
            </a:pPr>
            <a:endParaRPr lang="en-US" altLang="en-US" sz="2400" dirty="0">
              <a:solidFill>
                <a:schemeClr val="bg1"/>
              </a:solidFill>
              <a:effectLst>
                <a:outerShdw blurRad="38100" dist="38100" dir="2700000" algn="tl">
                  <a:srgbClr val="000000">
                    <a:alpha val="43137"/>
                  </a:srgbClr>
                </a:outerShdw>
              </a:effectLst>
              <a:ea typeface="MS PGothic" charset="-128"/>
            </a:endParaRPr>
          </a:p>
          <a:p>
            <a:pPr>
              <a:lnSpc>
                <a:spcPct val="90000"/>
              </a:lnSpc>
              <a:buClr>
                <a:schemeClr val="accent2">
                  <a:lumMod val="40000"/>
                  <a:lumOff val="60000"/>
                </a:schemeClr>
              </a:buClr>
              <a:defRPr sz="2400"/>
            </a:pPr>
            <a:r>
              <a:rPr lang="en-US" altLang="en-US" sz="2400" dirty="0">
                <a:solidFill>
                  <a:schemeClr val="bg1"/>
                </a:solidFill>
                <a:effectLst>
                  <a:outerShdw blurRad="38100" dist="38100" dir="2700000" algn="tl">
                    <a:srgbClr val="000000">
                      <a:alpha val="43137"/>
                    </a:srgbClr>
                  </a:outerShdw>
                </a:effectLst>
                <a:ea typeface="MS PGothic" charset="-128"/>
              </a:rPr>
              <a:t> Political power is mostly held in the cities.</a:t>
            </a:r>
            <a:endParaRPr lang="en-US" sz="2400" dirty="0">
              <a:solidFill>
                <a:schemeClr val="bg1"/>
              </a:solidFill>
              <a:effectLst>
                <a:outerShdw blurRad="38100" dist="38100" dir="2700000" algn="tl">
                  <a:srgbClr val="000000">
                    <a:alpha val="43137"/>
                  </a:srgbClr>
                </a:outerShdw>
              </a:effectLst>
            </a:endParaRPr>
          </a:p>
        </p:txBody>
      </p:sp>
      <p:pic>
        <p:nvPicPr>
          <p:cNvPr id="334" name="Picture 2" descr="Picture 2"/>
          <p:cNvPicPr>
            <a:picLocks noChangeAspect="1"/>
          </p:cNvPicPr>
          <p:nvPr/>
        </p:nvPicPr>
        <p:blipFill>
          <a:blip r:embed="rId3"/>
          <a:stretch>
            <a:fillRect/>
          </a:stretch>
        </p:blipFill>
        <p:spPr>
          <a:xfrm>
            <a:off x="3973322" y="1532125"/>
            <a:ext cx="4688077" cy="3632882"/>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33" name="Title 3"/>
          <p:cNvSpPr txBox="1">
            <a:spLocks noGrp="1"/>
          </p:cNvSpPr>
          <p:nvPr>
            <p:ph type="title"/>
          </p:nvPr>
        </p:nvSpPr>
        <p:spPr>
          <a:xfrm>
            <a:off x="482600" y="643467"/>
            <a:ext cx="2522980" cy="1728044"/>
          </a:xfrm>
          <a:prstGeom prst="rect">
            <a:avLst/>
          </a:prstGeom>
          <a:noFill/>
          <a:ln>
            <a:solidFill>
              <a:schemeClr val="bg1"/>
            </a:solidFill>
          </a:ln>
        </p:spPr>
        <p:txBody>
          <a:bodyPr vert="horz" wrap="square" lIns="182880" tIns="182880" rIns="182880" bIns="182880" rtlCol="0" anchor="ctr">
            <a:normAutofit/>
          </a:bodyPr>
          <a:lstStyle/>
          <a:p>
            <a:r>
              <a:rPr lang="en-US" sz="2200" dirty="0">
                <a:solidFill>
                  <a:schemeClr val="bg1"/>
                </a:solidFill>
              </a:rPr>
              <a:t>Government</a:t>
            </a:r>
          </a:p>
        </p:txBody>
      </p:sp>
      <p:sp>
        <p:nvSpPr>
          <p:cNvPr id="332" name="Content Placeholder 1"/>
          <p:cNvSpPr txBox="1">
            <a:spLocks noGrp="1"/>
          </p:cNvSpPr>
          <p:nvPr>
            <p:ph type="body" sz="half" idx="1"/>
          </p:nvPr>
        </p:nvSpPr>
        <p:spPr>
          <a:xfrm>
            <a:off x="482601" y="2638044"/>
            <a:ext cx="2522980" cy="3415622"/>
          </a:xfrm>
          <a:prstGeom prst="rect">
            <a:avLst/>
          </a:prstGeom>
        </p:spPr>
        <p:txBody>
          <a:bodyPr vert="horz" lIns="91440" tIns="45720" rIns="91440" bIns="45720" rtlCol="0">
            <a:normAutofit/>
          </a:bodyPr>
          <a:lstStyle/>
          <a:p>
            <a:pPr>
              <a:lnSpc>
                <a:spcPct val="90000"/>
              </a:lnSpc>
              <a:defRPr sz="2400"/>
            </a:pPr>
            <a:r>
              <a:rPr lang="en-US" sz="1800" b="1" dirty="0">
                <a:solidFill>
                  <a:srgbClr val="DED48E"/>
                </a:solidFill>
              </a:rPr>
              <a:t>Organized bureaucracy </a:t>
            </a:r>
            <a:r>
              <a:rPr lang="en-US" sz="1700" dirty="0">
                <a:solidFill>
                  <a:schemeClr val="bg1"/>
                </a:solidFill>
              </a:rPr>
              <a:t>– create the rules and laws of a society</a:t>
            </a:r>
          </a:p>
          <a:p>
            <a:pPr>
              <a:lnSpc>
                <a:spcPct val="90000"/>
              </a:lnSpc>
              <a:defRPr sz="2400"/>
            </a:pPr>
            <a:r>
              <a:rPr lang="en-US" sz="1700" b="1" dirty="0">
                <a:solidFill>
                  <a:srgbClr val="DED48E"/>
                </a:solidFill>
              </a:rPr>
              <a:t>Civil government</a:t>
            </a:r>
            <a:r>
              <a:rPr lang="en-US" sz="1700" dirty="0">
                <a:solidFill>
                  <a:schemeClr val="bg1"/>
                </a:solidFill>
              </a:rPr>
              <a:t> –enforces law and order</a:t>
            </a:r>
          </a:p>
          <a:p>
            <a:pPr>
              <a:lnSpc>
                <a:spcPct val="90000"/>
              </a:lnSpc>
              <a:defRPr sz="2400"/>
            </a:pPr>
            <a:r>
              <a:rPr lang="en-US" sz="1800" b="1" dirty="0">
                <a:solidFill>
                  <a:srgbClr val="DED48E"/>
                </a:solidFill>
              </a:rPr>
              <a:t>Military</a:t>
            </a:r>
            <a:r>
              <a:rPr lang="en-US" sz="1700" dirty="0">
                <a:solidFill>
                  <a:schemeClr val="bg1"/>
                </a:solidFill>
              </a:rPr>
              <a:t> – defends country against perceived threats, and obtains more territory for expansion</a:t>
            </a:r>
          </a:p>
        </p:txBody>
      </p:sp>
      <p:pic>
        <p:nvPicPr>
          <p:cNvPr id="334" name="Picture 2" descr="Picture 2"/>
          <p:cNvPicPr>
            <a:picLocks noChangeAspect="1"/>
          </p:cNvPicPr>
          <p:nvPr/>
        </p:nvPicPr>
        <p:blipFill>
          <a:blip r:embed="rId3"/>
          <a:stretch>
            <a:fillRect/>
          </a:stretch>
        </p:blipFill>
        <p:spPr>
          <a:xfrm>
            <a:off x="3973322" y="1532125"/>
            <a:ext cx="4688077" cy="3632882"/>
          </a:xfrm>
          <a:prstGeom prst="rect">
            <a:avLst/>
          </a:prstGeom>
        </p:spPr>
      </p:pic>
    </p:spTree>
    <p:extLst>
      <p:ext uri="{BB962C8B-B14F-4D97-AF65-F5344CB8AC3E}">
        <p14:creationId xmlns:p14="http://schemas.microsoft.com/office/powerpoint/2010/main" val="148267063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64950C64-5D81-40F1-9601-8BA0D63BA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39" name="Title 3"/>
          <p:cNvSpPr txBox="1">
            <a:spLocks noGrp="1"/>
          </p:cNvSpPr>
          <p:nvPr>
            <p:ph type="title"/>
          </p:nvPr>
        </p:nvSpPr>
        <p:spPr>
          <a:xfrm>
            <a:off x="1698498" y="3542702"/>
            <a:ext cx="5797296" cy="631733"/>
          </a:xfrm>
          <a:prstGeom prst="rect">
            <a:avLst/>
          </a:prstGeom>
          <a:noFill/>
          <a:ln>
            <a:solidFill>
              <a:schemeClr val="bg1"/>
            </a:solidFill>
          </a:ln>
        </p:spPr>
        <p:txBody>
          <a:bodyPr vert="horz" lIns="182880" tIns="182880" rIns="182880" bIns="182880" rtlCol="0" anchor="ctr">
            <a:normAutofit fontScale="90000"/>
          </a:bodyPr>
          <a:lstStyle/>
          <a:p>
            <a:r>
              <a:rPr lang="en-US" sz="2100" dirty="0">
                <a:solidFill>
                  <a:schemeClr val="bg1"/>
                </a:solidFill>
              </a:rPr>
              <a:t>Religion</a:t>
            </a:r>
          </a:p>
        </p:txBody>
      </p:sp>
      <p:pic>
        <p:nvPicPr>
          <p:cNvPr id="340" name="Picture 2" descr="Picture 2"/>
          <p:cNvPicPr>
            <a:picLocks noChangeAspect="1"/>
          </p:cNvPicPr>
          <p:nvPr/>
        </p:nvPicPr>
        <p:blipFill rotWithShape="1">
          <a:blip r:embed="rId3"/>
          <a:srcRect r="2" b="24586"/>
          <a:stretch/>
        </p:blipFill>
        <p:spPr>
          <a:xfrm>
            <a:off x="20" y="10"/>
            <a:ext cx="4546834" cy="3428989"/>
          </a:xfrm>
          <a:prstGeom prst="rect">
            <a:avLst/>
          </a:prstGeom>
        </p:spPr>
      </p:pic>
      <p:pic>
        <p:nvPicPr>
          <p:cNvPr id="341" name="Picture 3" descr="Picture 3"/>
          <p:cNvPicPr>
            <a:picLocks noChangeAspect="1"/>
          </p:cNvPicPr>
          <p:nvPr/>
        </p:nvPicPr>
        <p:blipFill rotWithShape="1">
          <a:blip r:embed="rId4"/>
          <a:srcRect r="12865" b="2"/>
          <a:stretch/>
        </p:blipFill>
        <p:spPr>
          <a:xfrm>
            <a:off x="4597146" y="-1"/>
            <a:ext cx="4546854" cy="3428999"/>
          </a:xfrm>
          <a:prstGeom prst="rect">
            <a:avLst/>
          </a:prstGeom>
        </p:spPr>
      </p:pic>
      <p:sp>
        <p:nvSpPr>
          <p:cNvPr id="338" name="Content Placeholder 2"/>
          <p:cNvSpPr txBox="1">
            <a:spLocks noGrp="1"/>
          </p:cNvSpPr>
          <p:nvPr>
            <p:ph type="body" sz="half" idx="1"/>
          </p:nvPr>
        </p:nvSpPr>
        <p:spPr>
          <a:xfrm>
            <a:off x="502016" y="4341081"/>
            <a:ext cx="7886610" cy="2350271"/>
          </a:xfrm>
          <a:prstGeom prst="rect">
            <a:avLst/>
          </a:prstGeom>
        </p:spPr>
        <p:txBody>
          <a:bodyPr vert="horz" lIns="91440" tIns="45720" rIns="91440" bIns="45720" rtlCol="0">
            <a:noAutofit/>
          </a:bodyPr>
          <a:lstStyle/>
          <a:p>
            <a:pPr>
              <a:lnSpc>
                <a:spcPct val="90000"/>
              </a:lnSpc>
              <a:defRPr sz="2400"/>
            </a:pPr>
            <a:r>
              <a:rPr lang="en-US" sz="2000" b="1" dirty="0">
                <a:solidFill>
                  <a:srgbClr val="DED48E"/>
                </a:solidFill>
              </a:rPr>
              <a:t>Professional priestly class </a:t>
            </a:r>
            <a:r>
              <a:rPr lang="en-US" sz="2000" dirty="0">
                <a:solidFill>
                  <a:schemeClr val="bg1"/>
                </a:solidFill>
              </a:rPr>
              <a:t>served the gods who protected the community</a:t>
            </a:r>
          </a:p>
          <a:p>
            <a:pPr>
              <a:lnSpc>
                <a:spcPct val="90000"/>
              </a:lnSpc>
              <a:defRPr sz="2400"/>
            </a:pPr>
            <a:r>
              <a:rPr lang="en-US" sz="2000" dirty="0">
                <a:solidFill>
                  <a:schemeClr val="bg1"/>
                </a:solidFill>
              </a:rPr>
              <a:t>Complex organization with a number of different levels of power and authority</a:t>
            </a:r>
          </a:p>
          <a:p>
            <a:pPr>
              <a:lnSpc>
                <a:spcPct val="90000"/>
              </a:lnSpc>
              <a:defRPr sz="2400"/>
            </a:pPr>
            <a:r>
              <a:rPr lang="en-US" sz="2000" dirty="0">
                <a:solidFill>
                  <a:schemeClr val="bg1"/>
                </a:solidFill>
              </a:rPr>
              <a:t>Gods deemed crucial to community’s success.</a:t>
            </a:r>
          </a:p>
          <a:p>
            <a:pPr>
              <a:lnSpc>
                <a:spcPct val="90000"/>
              </a:lnSpc>
              <a:defRPr sz="2400"/>
            </a:pPr>
            <a:r>
              <a:rPr lang="en-US" altLang="en-US" sz="2000" dirty="0">
                <a:solidFill>
                  <a:schemeClr val="bg1"/>
                </a:solidFill>
                <a:ea typeface="MS PGothic" charset="-128"/>
              </a:rPr>
              <a:t>The establishment of organized religion and education rather than simply the following of traditions of ancestors.</a:t>
            </a:r>
            <a:endParaRPr lang="en-US" sz="2000" dirty="0">
              <a:solidFill>
                <a:schemeClr val="bg1"/>
              </a:solidFill>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ncient Mesopotamia logbook: mesopotamian money">
            <a:extLst>
              <a:ext uri="{FF2B5EF4-FFF2-40B4-BE49-F238E27FC236}">
                <a16:creationId xmlns:a16="http://schemas.microsoft.com/office/drawing/2014/main" id="{1B6BBF6F-EC59-49C2-BE46-989545DB22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683" r="23927"/>
          <a:stretch/>
        </p:blipFill>
        <p:spPr bwMode="auto">
          <a:xfrm>
            <a:off x="3488181" y="10"/>
            <a:ext cx="5655818" cy="6857989"/>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33" name="Title 3"/>
          <p:cNvSpPr txBox="1">
            <a:spLocks noGrp="1"/>
          </p:cNvSpPr>
          <p:nvPr>
            <p:ph type="title"/>
          </p:nvPr>
        </p:nvSpPr>
        <p:spPr>
          <a:xfrm>
            <a:off x="482600" y="643467"/>
            <a:ext cx="2522980" cy="1728044"/>
          </a:xfrm>
          <a:prstGeom prst="rect">
            <a:avLst/>
          </a:prstGeom>
          <a:noFill/>
          <a:ln>
            <a:solidFill>
              <a:schemeClr val="bg1"/>
            </a:solidFill>
          </a:ln>
        </p:spPr>
        <p:txBody>
          <a:bodyPr vert="horz" wrap="square" lIns="182880" tIns="182880" rIns="182880" bIns="182880" rtlCol="0" anchor="ctr">
            <a:normAutofit/>
          </a:bodyPr>
          <a:lstStyle/>
          <a:p>
            <a:r>
              <a:rPr lang="en-US" sz="2200" dirty="0">
                <a:solidFill>
                  <a:schemeClr val="bg1"/>
                </a:solidFill>
              </a:rPr>
              <a:t>Merchants and Trade</a:t>
            </a:r>
          </a:p>
        </p:txBody>
      </p:sp>
      <p:sp>
        <p:nvSpPr>
          <p:cNvPr id="332" name="Content Placeholder 1"/>
          <p:cNvSpPr txBox="1">
            <a:spLocks noGrp="1"/>
          </p:cNvSpPr>
          <p:nvPr>
            <p:ph type="body" sz="half" idx="1"/>
          </p:nvPr>
        </p:nvSpPr>
        <p:spPr>
          <a:xfrm>
            <a:off x="482601" y="2638044"/>
            <a:ext cx="2522980" cy="3415622"/>
          </a:xfrm>
          <a:prstGeom prst="rect">
            <a:avLst/>
          </a:prstGeom>
        </p:spPr>
        <p:txBody>
          <a:bodyPr vert="horz" lIns="91440" tIns="45720" rIns="91440" bIns="45720" rtlCol="0">
            <a:normAutofit/>
          </a:bodyPr>
          <a:lstStyle/>
          <a:p>
            <a:pPr>
              <a:defRPr sz="2400"/>
            </a:pPr>
            <a:r>
              <a:rPr lang="en-US" altLang="en-US" sz="2400" dirty="0">
                <a:solidFill>
                  <a:schemeClr val="bg1"/>
                </a:solidFill>
              </a:rPr>
              <a:t>Trade and the use of money.</a:t>
            </a:r>
          </a:p>
          <a:p>
            <a:pPr>
              <a:defRPr sz="2400"/>
            </a:pPr>
            <a:r>
              <a:rPr lang="en-US" sz="2400" dirty="0">
                <a:solidFill>
                  <a:schemeClr val="bg1"/>
                </a:solidFill>
              </a:rPr>
              <a:t>Often regulated by government.</a:t>
            </a:r>
          </a:p>
          <a:p>
            <a:pPr>
              <a:defRPr sz="2400"/>
            </a:pPr>
            <a:r>
              <a:rPr lang="en-US" sz="2400" dirty="0">
                <a:solidFill>
                  <a:schemeClr val="bg1"/>
                </a:solidFill>
              </a:rPr>
              <a:t>Access to goods not produced locally</a:t>
            </a:r>
          </a:p>
          <a:p>
            <a:pPr>
              <a:defRPr sz="2400"/>
            </a:pPr>
            <a:endParaRPr lang="en-US" sz="2400" dirty="0">
              <a:solidFill>
                <a:schemeClr val="bg1"/>
              </a:solidFill>
            </a:endParaRPr>
          </a:p>
        </p:txBody>
      </p:sp>
    </p:spTree>
    <p:extLst>
      <p:ext uri="{BB962C8B-B14F-4D97-AF65-F5344CB8AC3E}">
        <p14:creationId xmlns:p14="http://schemas.microsoft.com/office/powerpoint/2010/main" val="370441688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64950C64-5D81-40F1-9601-8BA0D63BA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39" name="Title 3"/>
          <p:cNvSpPr txBox="1">
            <a:spLocks noGrp="1"/>
          </p:cNvSpPr>
          <p:nvPr>
            <p:ph type="title"/>
          </p:nvPr>
        </p:nvSpPr>
        <p:spPr>
          <a:xfrm>
            <a:off x="1698498" y="3601941"/>
            <a:ext cx="5797296" cy="572494"/>
          </a:xfrm>
          <a:prstGeom prst="rect">
            <a:avLst/>
          </a:prstGeom>
          <a:noFill/>
          <a:ln>
            <a:solidFill>
              <a:schemeClr val="bg1"/>
            </a:solidFill>
          </a:ln>
        </p:spPr>
        <p:txBody>
          <a:bodyPr vert="horz" lIns="182880" tIns="182880" rIns="182880" bIns="182880" rtlCol="0" anchor="ctr">
            <a:normAutofit fontScale="90000"/>
          </a:bodyPr>
          <a:lstStyle/>
          <a:p>
            <a:r>
              <a:rPr lang="en-US" sz="2100" dirty="0">
                <a:solidFill>
                  <a:schemeClr val="bg1"/>
                </a:solidFill>
              </a:rPr>
              <a:t>Social Class Structure</a:t>
            </a:r>
          </a:p>
        </p:txBody>
      </p:sp>
      <p:sp>
        <p:nvSpPr>
          <p:cNvPr id="338" name="Content Placeholder 2"/>
          <p:cNvSpPr txBox="1">
            <a:spLocks noGrp="1"/>
          </p:cNvSpPr>
          <p:nvPr>
            <p:ph type="body" sz="half" idx="1"/>
          </p:nvPr>
        </p:nvSpPr>
        <p:spPr>
          <a:xfrm>
            <a:off x="365759" y="4345222"/>
            <a:ext cx="8953169" cy="2341989"/>
          </a:xfrm>
          <a:prstGeom prst="rect">
            <a:avLst/>
          </a:prstGeom>
        </p:spPr>
        <p:txBody>
          <a:bodyPr vert="horz" lIns="91440" tIns="45720" rIns="91440" bIns="45720" rtlCol="0">
            <a:noAutofit/>
          </a:bodyPr>
          <a:lstStyle/>
          <a:p>
            <a:pPr>
              <a:lnSpc>
                <a:spcPct val="90000"/>
              </a:lnSpc>
              <a:defRPr sz="2400"/>
            </a:pPr>
            <a:r>
              <a:rPr lang="en-US" altLang="en-US" sz="2000" dirty="0">
                <a:solidFill>
                  <a:schemeClr val="bg1"/>
                </a:solidFill>
                <a:ea typeface="MS PGothic" charset="-128"/>
              </a:rPr>
              <a:t>Based on economic power</a:t>
            </a:r>
          </a:p>
          <a:p>
            <a:pPr>
              <a:lnSpc>
                <a:spcPct val="90000"/>
              </a:lnSpc>
              <a:defRPr sz="2400"/>
            </a:pPr>
            <a:r>
              <a:rPr lang="en-US" altLang="en-US" sz="2000" dirty="0">
                <a:solidFill>
                  <a:schemeClr val="bg1"/>
                </a:solidFill>
                <a:ea typeface="MS PGothic" charset="-128"/>
              </a:rPr>
              <a:t>Hierarchy based on who had the most power and wealth</a:t>
            </a:r>
          </a:p>
          <a:p>
            <a:pPr>
              <a:lnSpc>
                <a:spcPct val="90000"/>
              </a:lnSpc>
              <a:defRPr sz="2400"/>
            </a:pPr>
            <a:r>
              <a:rPr lang="en-US" altLang="en-US" sz="2000" dirty="0">
                <a:solidFill>
                  <a:schemeClr val="bg1"/>
                </a:solidFill>
                <a:ea typeface="MS PGothic" charset="-128"/>
              </a:rPr>
              <a:t>Why are some people seen as more important/necessary than others?</a:t>
            </a:r>
          </a:p>
          <a:p>
            <a:pPr>
              <a:defRPr sz="3200"/>
            </a:pPr>
            <a:r>
              <a:rPr lang="en-US" sz="2000" dirty="0">
                <a:solidFill>
                  <a:schemeClr val="bg1"/>
                </a:solidFill>
              </a:rPr>
              <a:t>Division of labour and power</a:t>
            </a:r>
          </a:p>
          <a:p>
            <a:pPr>
              <a:defRPr sz="3200"/>
            </a:pPr>
            <a:r>
              <a:rPr lang="en-US" sz="2000" dirty="0">
                <a:solidFill>
                  <a:schemeClr val="bg1"/>
                </a:solidFill>
              </a:rPr>
              <a:t>Delineation of gender roles</a:t>
            </a:r>
          </a:p>
          <a:p>
            <a:pPr>
              <a:lnSpc>
                <a:spcPct val="90000"/>
              </a:lnSpc>
              <a:defRPr sz="2400"/>
            </a:pPr>
            <a:endParaRPr lang="en-US" altLang="en-US" sz="2000" dirty="0">
              <a:solidFill>
                <a:schemeClr val="bg1"/>
              </a:solidFill>
              <a:ea typeface="MS PGothic" charset="-128"/>
            </a:endParaRPr>
          </a:p>
        </p:txBody>
      </p:sp>
      <p:pic>
        <p:nvPicPr>
          <p:cNvPr id="2" name="Picture 1">
            <a:extLst>
              <a:ext uri="{FF2B5EF4-FFF2-40B4-BE49-F238E27FC236}">
                <a16:creationId xmlns:a16="http://schemas.microsoft.com/office/drawing/2014/main" id="{F508BCF9-B5AE-4232-B5FE-357547A4E66F}"/>
              </a:ext>
            </a:extLst>
          </p:cNvPr>
          <p:cNvPicPr>
            <a:picLocks noChangeAspect="1"/>
          </p:cNvPicPr>
          <p:nvPr/>
        </p:nvPicPr>
        <p:blipFill rotWithShape="1">
          <a:blip r:embed="rId3"/>
          <a:srcRect t="25507"/>
          <a:stretch/>
        </p:blipFill>
        <p:spPr>
          <a:xfrm>
            <a:off x="1406846" y="143976"/>
            <a:ext cx="6076950" cy="3398726"/>
          </a:xfrm>
          <a:prstGeom prst="rect">
            <a:avLst/>
          </a:prstGeom>
        </p:spPr>
      </p:pic>
    </p:spTree>
    <p:extLst>
      <p:ext uri="{BB962C8B-B14F-4D97-AF65-F5344CB8AC3E}">
        <p14:creationId xmlns:p14="http://schemas.microsoft.com/office/powerpoint/2010/main" val="177597618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7" name="Rectangle 166">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52" name="Title 1"/>
          <p:cNvSpPr txBox="1">
            <a:spLocks noGrp="1"/>
          </p:cNvSpPr>
          <p:nvPr>
            <p:ph type="title"/>
          </p:nvPr>
        </p:nvSpPr>
        <p:spPr>
          <a:xfrm>
            <a:off x="482600" y="2681103"/>
            <a:ext cx="2522980" cy="1495794"/>
          </a:xfrm>
          <a:prstGeom prst="rect">
            <a:avLst/>
          </a:prstGeom>
          <a:noFill/>
          <a:ln>
            <a:solidFill>
              <a:schemeClr val="bg1"/>
            </a:solidFill>
          </a:ln>
        </p:spPr>
        <p:txBody>
          <a:bodyPr wrap="square">
            <a:normAutofit/>
          </a:bodyPr>
          <a:lstStyle>
            <a:lvl1pPr defTabSz="859536">
              <a:defRPr sz="3759" spc="188"/>
            </a:lvl1pPr>
          </a:lstStyle>
          <a:p>
            <a:r>
              <a:rPr lang="en-US" sz="2300">
                <a:solidFill>
                  <a:schemeClr val="bg1"/>
                </a:solidFill>
              </a:rPr>
              <a:t>DO NOW! Grab a piece of paper</a:t>
            </a:r>
          </a:p>
        </p:txBody>
      </p:sp>
      <p:graphicFrame>
        <p:nvGraphicFramePr>
          <p:cNvPr id="355" name="Content Placeholder 2">
            <a:extLst>
              <a:ext uri="{FF2B5EF4-FFF2-40B4-BE49-F238E27FC236}">
                <a16:creationId xmlns:a16="http://schemas.microsoft.com/office/drawing/2014/main" id="{491449C4-1000-4129-89F2-BC1C726CA380}"/>
              </a:ext>
            </a:extLst>
          </p:cNvPr>
          <p:cNvGraphicFramePr>
            <a:graphicFrameLocks noGrp="1"/>
          </p:cNvGraphicFramePr>
          <p:nvPr>
            <p:ph idx="1"/>
            <p:extLst>
              <p:ext uri="{D42A27DB-BD31-4B8C-83A1-F6EECF244321}">
                <p14:modId xmlns:p14="http://schemas.microsoft.com/office/powerpoint/2010/main" val="1971441531"/>
              </p:ext>
            </p:extLst>
          </p:nvPr>
        </p:nvGraphicFramePr>
        <p:xfrm>
          <a:off x="4214812" y="965200"/>
          <a:ext cx="4205288"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EFE3CB-0945-4865-B223-D7E7758BBA4C}"/>
              </a:ext>
            </a:extLst>
          </p:cNvPr>
          <p:cNvPicPr>
            <a:picLocks noChangeAspect="1"/>
          </p:cNvPicPr>
          <p:nvPr/>
        </p:nvPicPr>
        <p:blipFill rotWithShape="1">
          <a:blip r:embed="rId2"/>
          <a:srcRect l="22517" r="31114"/>
          <a:stretch/>
        </p:blipFill>
        <p:spPr>
          <a:xfrm>
            <a:off x="20" y="10"/>
            <a:ext cx="5653258" cy="6857990"/>
          </a:xfrm>
          <a:prstGeom prst="rect">
            <a:avLst/>
          </a:prstGeom>
        </p:spPr>
      </p:pic>
      <p:sp>
        <p:nvSpPr>
          <p:cNvPr id="2" name="Title 1">
            <a:extLst>
              <a:ext uri="{FF2B5EF4-FFF2-40B4-BE49-F238E27FC236}">
                <a16:creationId xmlns:a16="http://schemas.microsoft.com/office/drawing/2014/main" id="{0EA9A346-DF7E-45C9-9EF6-D42F6ED22B29}"/>
              </a:ext>
            </a:extLst>
          </p:cNvPr>
          <p:cNvSpPr>
            <a:spLocks noGrp="1"/>
          </p:cNvSpPr>
          <p:nvPr>
            <p:ph type="title"/>
          </p:nvPr>
        </p:nvSpPr>
        <p:spPr>
          <a:xfrm>
            <a:off x="603504" y="2844368"/>
            <a:ext cx="4446270" cy="1188720"/>
          </a:xfrm>
          <a:solidFill>
            <a:schemeClr val="bg1">
              <a:alpha val="80000"/>
            </a:schemeClr>
          </a:solidFill>
          <a:ln>
            <a:solidFill>
              <a:schemeClr val="tx1">
                <a:lumMod val="75000"/>
                <a:lumOff val="25000"/>
              </a:schemeClr>
            </a:solidFill>
          </a:ln>
        </p:spPr>
        <p:txBody>
          <a:bodyPr>
            <a:normAutofit/>
          </a:bodyPr>
          <a:lstStyle/>
          <a:p>
            <a:r>
              <a:rPr lang="en-CA" altLang="en-US" sz="1800" dirty="0">
                <a:solidFill>
                  <a:schemeClr val="tx1">
                    <a:lumMod val="85000"/>
                    <a:lumOff val="15000"/>
                  </a:schemeClr>
                </a:solidFill>
                <a:ea typeface="MS PGothic" charset="-128"/>
              </a:rPr>
              <a:t>Additional Elements that are Needed for civilization</a:t>
            </a:r>
            <a:br>
              <a:rPr lang="en-CA" altLang="en-US" sz="1800" dirty="0">
                <a:solidFill>
                  <a:schemeClr val="tx1">
                    <a:lumMod val="85000"/>
                    <a:lumOff val="15000"/>
                  </a:schemeClr>
                </a:solidFill>
                <a:ea typeface="MS PGothic" charset="-128"/>
              </a:rPr>
            </a:br>
            <a:endParaRPr lang="en-CA" sz="1800" dirty="0">
              <a:solidFill>
                <a:schemeClr val="tx1">
                  <a:lumMod val="85000"/>
                  <a:lumOff val="15000"/>
                </a:schemeClr>
              </a:solidFill>
            </a:endParaRPr>
          </a:p>
        </p:txBody>
      </p:sp>
      <p:sp>
        <p:nvSpPr>
          <p:cNvPr id="9" name="Rectangle 8">
            <a:extLst>
              <a:ext uri="{FF2B5EF4-FFF2-40B4-BE49-F238E27FC236}">
                <a16:creationId xmlns:a16="http://schemas.microsoft.com/office/drawing/2014/main" id="{68D8C857-9447-4941-8520-9A44A926F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3278" y="6740"/>
            <a:ext cx="34907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12AD6C3-708E-4A57-9615-5D2FA4CDB8C5}"/>
              </a:ext>
            </a:extLst>
          </p:cNvPr>
          <p:cNvSpPr/>
          <p:nvPr/>
        </p:nvSpPr>
        <p:spPr>
          <a:xfrm>
            <a:off x="5860111" y="4333461"/>
            <a:ext cx="3093058" cy="739471"/>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0E0985C4-A2FC-4E14-9A3F-59DD38325CCE}"/>
              </a:ext>
            </a:extLst>
          </p:cNvPr>
          <p:cNvSpPr>
            <a:spLocks noGrp="1"/>
          </p:cNvSpPr>
          <p:nvPr>
            <p:ph idx="1"/>
          </p:nvPr>
        </p:nvSpPr>
        <p:spPr>
          <a:xfrm>
            <a:off x="5653257" y="485030"/>
            <a:ext cx="3578207" cy="5412850"/>
          </a:xfrm>
        </p:spPr>
        <p:txBody>
          <a:bodyPr anchor="ctr">
            <a:normAutofit/>
          </a:bodyPr>
          <a:lstStyle/>
          <a:p>
            <a:pPr marL="0" indent="0">
              <a:buNone/>
            </a:pPr>
            <a:r>
              <a:rPr lang="en-US" altLang="en-US" sz="2600" b="1" dirty="0">
                <a:solidFill>
                  <a:schemeClr val="accent2">
                    <a:lumMod val="50000"/>
                  </a:schemeClr>
                </a:solidFill>
                <a:ea typeface="MS PGothic" charset="-128"/>
              </a:rPr>
              <a:t>A safe and secure water supply</a:t>
            </a:r>
            <a:endParaRPr lang="en-CA" altLang="en-US" sz="2600" b="1" dirty="0">
              <a:solidFill>
                <a:schemeClr val="accent2">
                  <a:lumMod val="50000"/>
                </a:schemeClr>
              </a:solidFill>
              <a:ea typeface="MS PGothic" charset="-128"/>
            </a:endParaRPr>
          </a:p>
          <a:p>
            <a:pPr lvl="1">
              <a:buClr>
                <a:schemeClr val="accent2">
                  <a:lumMod val="50000"/>
                </a:schemeClr>
              </a:buClr>
            </a:pPr>
            <a:r>
              <a:rPr lang="en-US" altLang="en-US" sz="1700" dirty="0">
                <a:solidFill>
                  <a:srgbClr val="FFFFFF"/>
                </a:solidFill>
                <a:ea typeface="MS PGothic" charset="-128"/>
              </a:rPr>
              <a:t>water is the basis for life</a:t>
            </a:r>
            <a:endParaRPr lang="en-CA" altLang="en-US" sz="1700" dirty="0">
              <a:solidFill>
                <a:srgbClr val="FFFFFF"/>
              </a:solidFill>
              <a:ea typeface="MS PGothic" charset="-128"/>
            </a:endParaRPr>
          </a:p>
          <a:p>
            <a:pPr lvl="1">
              <a:buClr>
                <a:schemeClr val="accent2">
                  <a:lumMod val="50000"/>
                </a:schemeClr>
              </a:buClr>
            </a:pPr>
            <a:r>
              <a:rPr lang="en-US" altLang="en-US" sz="1700" dirty="0">
                <a:solidFill>
                  <a:srgbClr val="FFFFFF"/>
                </a:solidFill>
                <a:ea typeface="MS PGothic" charset="-128"/>
              </a:rPr>
              <a:t>allows for growth of cities</a:t>
            </a:r>
            <a:endParaRPr lang="en-CA" altLang="en-US" sz="1700" dirty="0">
              <a:solidFill>
                <a:srgbClr val="FFFFFF"/>
              </a:solidFill>
              <a:ea typeface="MS PGothic" charset="-128"/>
            </a:endParaRPr>
          </a:p>
          <a:p>
            <a:pPr lvl="1">
              <a:buClr>
                <a:schemeClr val="accent2">
                  <a:lumMod val="50000"/>
                </a:schemeClr>
              </a:buClr>
            </a:pPr>
            <a:r>
              <a:rPr lang="en-US" altLang="en-US" sz="1700" dirty="0">
                <a:solidFill>
                  <a:srgbClr val="FFFFFF"/>
                </a:solidFill>
                <a:ea typeface="MS PGothic" charset="-128"/>
              </a:rPr>
              <a:t>creates transportation and trade  routes</a:t>
            </a:r>
          </a:p>
          <a:p>
            <a:pPr lvl="1">
              <a:buClr>
                <a:schemeClr val="accent2">
                  <a:lumMod val="50000"/>
                </a:schemeClr>
              </a:buClr>
            </a:pPr>
            <a:r>
              <a:rPr lang="en-US" altLang="en-US" sz="1700" dirty="0">
                <a:solidFill>
                  <a:srgbClr val="FFFFFF"/>
                </a:solidFill>
                <a:ea typeface="MS PGothic" charset="-128"/>
              </a:rPr>
              <a:t>A secure and stable food supply that can produce surpluses </a:t>
            </a:r>
            <a:endParaRPr lang="en-CA" altLang="en-US" sz="1700" dirty="0">
              <a:solidFill>
                <a:srgbClr val="FFFFFF"/>
              </a:solidFill>
              <a:ea typeface="MS PGothic" charset="-128"/>
            </a:endParaRPr>
          </a:p>
          <a:p>
            <a:pPr marL="228600" lvl="1" indent="0">
              <a:buClr>
                <a:schemeClr val="accent2">
                  <a:lumMod val="50000"/>
                </a:schemeClr>
              </a:buClr>
              <a:buNone/>
            </a:pPr>
            <a:endParaRPr lang="en-US" altLang="en-US" sz="1700" dirty="0">
              <a:solidFill>
                <a:srgbClr val="FFFFFF"/>
              </a:solidFill>
              <a:ea typeface="MS PGothic" charset="-128"/>
            </a:endParaRPr>
          </a:p>
          <a:p>
            <a:pPr marL="228600" lvl="1" indent="0">
              <a:buClr>
                <a:schemeClr val="accent2">
                  <a:lumMod val="50000"/>
                </a:schemeClr>
              </a:buClr>
              <a:buNone/>
            </a:pPr>
            <a:r>
              <a:rPr lang="en-US" altLang="en-US" sz="2000" dirty="0">
                <a:solidFill>
                  <a:schemeClr val="accent4">
                    <a:lumMod val="50000"/>
                  </a:schemeClr>
                </a:solidFill>
                <a:ea typeface="MS PGothic" charset="-128"/>
              </a:rPr>
              <a:t>food = population growth = cultural development</a:t>
            </a:r>
            <a:endParaRPr lang="en-CA" altLang="en-US" sz="2000" dirty="0">
              <a:solidFill>
                <a:schemeClr val="accent4">
                  <a:lumMod val="50000"/>
                </a:schemeClr>
              </a:solidFill>
              <a:ea typeface="MS PGothic" charset="-128"/>
            </a:endParaRPr>
          </a:p>
          <a:p>
            <a:endParaRPr lang="en-CA" sz="1700" dirty="0">
              <a:solidFill>
                <a:srgbClr val="FFFFFF"/>
              </a:solidFill>
            </a:endParaRPr>
          </a:p>
        </p:txBody>
      </p:sp>
    </p:spTree>
    <p:extLst>
      <p:ext uri="{BB962C8B-B14F-4D97-AF65-F5344CB8AC3E}">
        <p14:creationId xmlns:p14="http://schemas.microsoft.com/office/powerpoint/2010/main" val="27217936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14462D-A750-4C93-9872-D73AC828C8C1}"/>
              </a:ext>
            </a:extLst>
          </p:cNvPr>
          <p:cNvPicPr>
            <a:picLocks noChangeAspect="1"/>
          </p:cNvPicPr>
          <p:nvPr/>
        </p:nvPicPr>
        <p:blipFill rotWithShape="1">
          <a:blip r:embed="rId2"/>
          <a:srcRect t="11900" b="21433"/>
          <a:stretch/>
        </p:blipFill>
        <p:spPr>
          <a:xfrm>
            <a:off x="20" y="10"/>
            <a:ext cx="9143980" cy="4571990"/>
          </a:xfrm>
          <a:prstGeom prst="rect">
            <a:avLst/>
          </a:prstGeom>
        </p:spPr>
      </p:pic>
      <p:sp>
        <p:nvSpPr>
          <p:cNvPr id="2" name="Title 1">
            <a:extLst>
              <a:ext uri="{FF2B5EF4-FFF2-40B4-BE49-F238E27FC236}">
                <a16:creationId xmlns:a16="http://schemas.microsoft.com/office/drawing/2014/main" id="{94149559-CC8A-4CF2-9192-319D74E69E07}"/>
              </a:ext>
            </a:extLst>
          </p:cNvPr>
          <p:cNvSpPr>
            <a:spLocks noGrp="1"/>
          </p:cNvSpPr>
          <p:nvPr>
            <p:ph type="title"/>
          </p:nvPr>
        </p:nvSpPr>
        <p:spPr>
          <a:xfrm>
            <a:off x="1200150" y="3753529"/>
            <a:ext cx="6743700" cy="1645759"/>
          </a:xfrm>
        </p:spPr>
        <p:txBody>
          <a:bodyPr vert="horz" lIns="274320" tIns="182880" rIns="274320" bIns="182880" rtlCol="0" anchor="ctr" anchorCtr="1">
            <a:normAutofit/>
          </a:bodyPr>
          <a:lstStyle/>
          <a:p>
            <a:r>
              <a:rPr lang="en-US" sz="3200" dirty="0"/>
              <a:t>And now for something completely different…</a:t>
            </a:r>
          </a:p>
        </p:txBody>
      </p:sp>
    </p:spTree>
    <p:extLst>
      <p:ext uri="{BB962C8B-B14F-4D97-AF65-F5344CB8AC3E}">
        <p14:creationId xmlns:p14="http://schemas.microsoft.com/office/powerpoint/2010/main" val="1787695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30BC020-BDBF-49EB-9898-BAB5BF559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4950C64-5D81-40F1-9601-8BA0D63BA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9144000" cy="3429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767C63-98C1-4016-818C-AE9643918EAB}"/>
              </a:ext>
            </a:extLst>
          </p:cNvPr>
          <p:cNvSpPr>
            <a:spLocks noGrp="1"/>
          </p:cNvSpPr>
          <p:nvPr>
            <p:ph type="title"/>
          </p:nvPr>
        </p:nvSpPr>
        <p:spPr>
          <a:xfrm>
            <a:off x="347472" y="3781240"/>
            <a:ext cx="8595360" cy="2528120"/>
          </a:xfrm>
          <a:noFill/>
          <a:ln>
            <a:solidFill>
              <a:schemeClr val="bg1"/>
            </a:solidFill>
          </a:ln>
        </p:spPr>
        <p:txBody>
          <a:bodyPr vert="horz" lIns="182880" tIns="182880" rIns="182880" bIns="182880" rtlCol="0">
            <a:normAutofit/>
          </a:bodyPr>
          <a:lstStyle/>
          <a:p>
            <a:pPr algn="l"/>
            <a:r>
              <a:rPr lang="en-US" sz="2400" dirty="0">
                <a:solidFill>
                  <a:schemeClr val="bg1"/>
                </a:solidFill>
              </a:rPr>
              <a:t>Japanese Prime Minister Shinzo Abe (L) and Finance Minister Taro Aso “listen” to a question from an opposition lawmaker during a budget session at the national Diet in Tokyo in February 2013.</a:t>
            </a:r>
            <a:endParaRPr lang="en-US" sz="2400" kern="1200" cap="all" spc="200" baseline="0" dirty="0">
              <a:solidFill>
                <a:schemeClr val="bg1"/>
              </a:solidFill>
              <a:latin typeface="+mj-lt"/>
              <a:ea typeface="+mj-ea"/>
              <a:cs typeface="+mj-cs"/>
            </a:endParaRPr>
          </a:p>
        </p:txBody>
      </p:sp>
      <p:pic>
        <p:nvPicPr>
          <p:cNvPr id="5" name="Content Placeholder 4">
            <a:extLst>
              <a:ext uri="{FF2B5EF4-FFF2-40B4-BE49-F238E27FC236}">
                <a16:creationId xmlns:a16="http://schemas.microsoft.com/office/drawing/2014/main" id="{BCA2AB19-5106-4C56-9ED8-3AE0CA25FEF0}"/>
              </a:ext>
            </a:extLst>
          </p:cNvPr>
          <p:cNvPicPr>
            <a:picLocks noChangeAspect="1"/>
          </p:cNvPicPr>
          <p:nvPr/>
        </p:nvPicPr>
        <p:blipFill rotWithShape="1">
          <a:blip r:embed="rId2"/>
          <a:srcRect t="7321" b="38722"/>
          <a:stretch/>
        </p:blipFill>
        <p:spPr>
          <a:xfrm>
            <a:off x="20" y="-2"/>
            <a:ext cx="9143980" cy="3429000"/>
          </a:xfrm>
          <a:prstGeom prst="rect">
            <a:avLst/>
          </a:prstGeom>
        </p:spPr>
      </p:pic>
    </p:spTree>
    <p:extLst>
      <p:ext uri="{BB962C8B-B14F-4D97-AF65-F5344CB8AC3E}">
        <p14:creationId xmlns:p14="http://schemas.microsoft.com/office/powerpoint/2010/main" val="3114357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stone houses">
            <a:extLst>
              <a:ext uri="{FF2B5EF4-FFF2-40B4-BE49-F238E27FC236}">
                <a16:creationId xmlns:a16="http://schemas.microsoft.com/office/drawing/2014/main" id="{D31DA2FE-CA2B-4A7D-BDDA-2E4A6CA273EA}"/>
              </a:ext>
            </a:extLst>
          </p:cNvPr>
          <p:cNvPicPr>
            <a:picLocks noChangeAspect="1"/>
          </p:cNvPicPr>
          <p:nvPr/>
        </p:nvPicPr>
        <p:blipFill rotWithShape="1">
          <a:blip r:embed="rId2"/>
          <a:srcRect l="32317" r="11397" b="1"/>
          <a:stretch/>
        </p:blipFill>
        <p:spPr>
          <a:xfrm>
            <a:off x="3488181" y="10"/>
            <a:ext cx="5655818" cy="6857989"/>
          </a:xfrm>
          <a:prstGeom prst="rect">
            <a:avLst/>
          </a:prstGeom>
        </p:spPr>
      </p:pic>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08B0B8-CD83-471B-9C7D-635F3D73802C}"/>
              </a:ext>
            </a:extLst>
          </p:cNvPr>
          <p:cNvSpPr>
            <a:spLocks noGrp="1"/>
          </p:cNvSpPr>
          <p:nvPr>
            <p:ph type="title"/>
          </p:nvPr>
        </p:nvSpPr>
        <p:spPr>
          <a:xfrm>
            <a:off x="299720" y="455000"/>
            <a:ext cx="2522980" cy="1728044"/>
          </a:xfrm>
          <a:noFill/>
          <a:ln>
            <a:solidFill>
              <a:schemeClr val="bg1"/>
            </a:solidFill>
          </a:ln>
        </p:spPr>
        <p:txBody>
          <a:bodyPr wrap="square">
            <a:normAutofit/>
          </a:bodyPr>
          <a:lstStyle/>
          <a:p>
            <a:r>
              <a:rPr lang="en-US" sz="2000" dirty="0">
                <a:solidFill>
                  <a:schemeClr val="bg1"/>
                </a:solidFill>
              </a:rPr>
              <a:t>What is a civilization?</a:t>
            </a:r>
            <a:endParaRPr lang="en-CA" sz="2000" dirty="0">
              <a:solidFill>
                <a:schemeClr val="bg1"/>
              </a:solidFill>
            </a:endParaRPr>
          </a:p>
        </p:txBody>
      </p:sp>
      <p:sp>
        <p:nvSpPr>
          <p:cNvPr id="3" name="Content Placeholder 2">
            <a:extLst>
              <a:ext uri="{FF2B5EF4-FFF2-40B4-BE49-F238E27FC236}">
                <a16:creationId xmlns:a16="http://schemas.microsoft.com/office/drawing/2014/main" id="{28FE2A8A-6C91-4BF5-9A2F-A4653ADA16F3}"/>
              </a:ext>
            </a:extLst>
          </p:cNvPr>
          <p:cNvSpPr>
            <a:spLocks noGrp="1"/>
          </p:cNvSpPr>
          <p:nvPr>
            <p:ph idx="1"/>
          </p:nvPr>
        </p:nvSpPr>
        <p:spPr>
          <a:xfrm>
            <a:off x="299720" y="2424684"/>
            <a:ext cx="3083559" cy="4108196"/>
          </a:xfrm>
        </p:spPr>
        <p:txBody>
          <a:bodyPr>
            <a:noAutofit/>
          </a:bodyPr>
          <a:lstStyle/>
          <a:p>
            <a:pPr marL="0" indent="0">
              <a:buNone/>
            </a:pPr>
            <a:r>
              <a:rPr lang="en-US" sz="2800" dirty="0">
                <a:solidFill>
                  <a:schemeClr val="bg1"/>
                </a:solidFill>
              </a:rPr>
              <a:t>From the list provided, select the eight necessary characteristics that must be present in order for a civilization to exist.</a:t>
            </a:r>
            <a:endParaRPr lang="en-CA" sz="2800" dirty="0">
              <a:solidFill>
                <a:schemeClr val="bg1"/>
              </a:solidFill>
            </a:endParaRPr>
          </a:p>
        </p:txBody>
      </p:sp>
    </p:spTree>
    <p:extLst>
      <p:ext uri="{BB962C8B-B14F-4D97-AF65-F5344CB8AC3E}">
        <p14:creationId xmlns:p14="http://schemas.microsoft.com/office/powerpoint/2010/main" val="317923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0BC020-BDBF-49EB-9898-BAB5BF559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950C64-5D81-40F1-9601-8BA0D63BA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9144000" cy="3429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24322F-6777-47A5-9605-774EF0BDD483}"/>
              </a:ext>
            </a:extLst>
          </p:cNvPr>
          <p:cNvSpPr>
            <a:spLocks noGrp="1"/>
          </p:cNvSpPr>
          <p:nvPr>
            <p:ph type="title"/>
          </p:nvPr>
        </p:nvSpPr>
        <p:spPr>
          <a:xfrm>
            <a:off x="347472" y="3783428"/>
            <a:ext cx="8449056" cy="2720143"/>
          </a:xfrm>
          <a:noFill/>
          <a:ln>
            <a:solidFill>
              <a:schemeClr val="bg1"/>
            </a:solidFill>
          </a:ln>
        </p:spPr>
        <p:txBody>
          <a:bodyPr>
            <a:normAutofit/>
          </a:bodyPr>
          <a:lstStyle/>
          <a:p>
            <a:pPr algn="l"/>
            <a:r>
              <a:rPr lang="en-US" sz="2000" dirty="0">
                <a:solidFill>
                  <a:schemeClr val="bg1"/>
                </a:solidFill>
              </a:rPr>
              <a:t>Before approaching a foreign culture, means first and foremost understand that culture is made of many different features and nuances. </a:t>
            </a:r>
            <a:br>
              <a:rPr lang="en-US" sz="2000" dirty="0">
                <a:solidFill>
                  <a:schemeClr val="bg1"/>
                </a:solidFill>
              </a:rPr>
            </a:br>
            <a:br>
              <a:rPr lang="en-US" sz="2000" dirty="0">
                <a:solidFill>
                  <a:schemeClr val="bg1"/>
                </a:solidFill>
              </a:rPr>
            </a:br>
            <a:r>
              <a:rPr lang="en-US" sz="2000" dirty="0">
                <a:solidFill>
                  <a:schemeClr val="bg1"/>
                </a:solidFill>
              </a:rPr>
              <a:t>Knowing this can prevent from spreading “funny” misconceptions.</a:t>
            </a:r>
            <a:endParaRPr lang="en-CA" sz="2000" dirty="0">
              <a:solidFill>
                <a:schemeClr val="bg1"/>
              </a:solidFill>
            </a:endParaRPr>
          </a:p>
        </p:txBody>
      </p:sp>
      <p:pic>
        <p:nvPicPr>
          <p:cNvPr id="5" name="Picture 4">
            <a:extLst>
              <a:ext uri="{FF2B5EF4-FFF2-40B4-BE49-F238E27FC236}">
                <a16:creationId xmlns:a16="http://schemas.microsoft.com/office/drawing/2014/main" id="{0EBDBB62-5E8A-483C-9802-36E850881FC9}"/>
              </a:ext>
            </a:extLst>
          </p:cNvPr>
          <p:cNvPicPr>
            <a:picLocks noChangeAspect="1"/>
          </p:cNvPicPr>
          <p:nvPr/>
        </p:nvPicPr>
        <p:blipFill rotWithShape="1">
          <a:blip r:embed="rId2"/>
          <a:srcRect b="8537"/>
          <a:stretch/>
        </p:blipFill>
        <p:spPr>
          <a:xfrm>
            <a:off x="20" y="-2"/>
            <a:ext cx="9143980" cy="3429000"/>
          </a:xfrm>
          <a:prstGeom prst="rect">
            <a:avLst/>
          </a:prstGeom>
        </p:spPr>
      </p:pic>
    </p:spTree>
    <p:extLst>
      <p:ext uri="{BB962C8B-B14F-4D97-AF65-F5344CB8AC3E}">
        <p14:creationId xmlns:p14="http://schemas.microsoft.com/office/powerpoint/2010/main" val="245276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0BC020-BDBF-49EB-9898-BAB5BF559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4950C64-5D81-40F1-9601-8BA0D63BA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9144000" cy="3429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2E3852-8AD7-495B-80A4-3C4CFF7464EC}"/>
              </a:ext>
            </a:extLst>
          </p:cNvPr>
          <p:cNvSpPr>
            <a:spLocks noGrp="1"/>
          </p:cNvSpPr>
          <p:nvPr>
            <p:ph type="title"/>
          </p:nvPr>
        </p:nvSpPr>
        <p:spPr>
          <a:xfrm>
            <a:off x="421639" y="3793123"/>
            <a:ext cx="8300720" cy="855406"/>
          </a:xfrm>
          <a:noFill/>
          <a:ln>
            <a:solidFill>
              <a:schemeClr val="bg1"/>
            </a:solidFill>
          </a:ln>
        </p:spPr>
        <p:txBody>
          <a:bodyPr>
            <a:noAutofit/>
          </a:bodyPr>
          <a:lstStyle/>
          <a:p>
            <a:r>
              <a:rPr lang="en-US" sz="3200" dirty="0">
                <a:solidFill>
                  <a:schemeClr val="bg1"/>
                </a:solidFill>
              </a:rPr>
              <a:t>The Same can be said for the past</a:t>
            </a:r>
            <a:endParaRPr lang="en-CA" sz="3200" dirty="0">
              <a:solidFill>
                <a:schemeClr val="bg1"/>
              </a:solidFill>
            </a:endParaRPr>
          </a:p>
        </p:txBody>
      </p:sp>
      <p:pic>
        <p:nvPicPr>
          <p:cNvPr id="4" name="Picture 3">
            <a:extLst>
              <a:ext uri="{FF2B5EF4-FFF2-40B4-BE49-F238E27FC236}">
                <a16:creationId xmlns:a16="http://schemas.microsoft.com/office/drawing/2014/main" id="{0A77F5E3-791D-482A-A6ED-C763AF194832}"/>
              </a:ext>
            </a:extLst>
          </p:cNvPr>
          <p:cNvPicPr>
            <a:picLocks noChangeAspect="1"/>
          </p:cNvPicPr>
          <p:nvPr/>
        </p:nvPicPr>
        <p:blipFill>
          <a:blip r:embed="rId2"/>
          <a:stretch>
            <a:fillRect/>
          </a:stretch>
        </p:blipFill>
        <p:spPr>
          <a:xfrm>
            <a:off x="2279573" y="643467"/>
            <a:ext cx="4584853" cy="2576105"/>
          </a:xfrm>
          <a:prstGeom prst="rect">
            <a:avLst/>
          </a:prstGeom>
        </p:spPr>
      </p:pic>
      <p:sp>
        <p:nvSpPr>
          <p:cNvPr id="3" name="Content Placeholder 2">
            <a:extLst>
              <a:ext uri="{FF2B5EF4-FFF2-40B4-BE49-F238E27FC236}">
                <a16:creationId xmlns:a16="http://schemas.microsoft.com/office/drawing/2014/main" id="{4F692E88-52C0-4BD4-93CB-7B82CE9724E4}"/>
              </a:ext>
            </a:extLst>
          </p:cNvPr>
          <p:cNvSpPr>
            <a:spLocks noGrp="1"/>
          </p:cNvSpPr>
          <p:nvPr>
            <p:ph idx="1"/>
          </p:nvPr>
        </p:nvSpPr>
        <p:spPr>
          <a:xfrm>
            <a:off x="1678809" y="4846076"/>
            <a:ext cx="5786382" cy="1271556"/>
          </a:xfrm>
        </p:spPr>
        <p:txBody>
          <a:bodyPr>
            <a:normAutofit/>
          </a:bodyPr>
          <a:lstStyle/>
          <a:p>
            <a:pPr marL="0" indent="0">
              <a:buNone/>
            </a:pPr>
            <a:r>
              <a:rPr lang="en-US" sz="2400" dirty="0">
                <a:solidFill>
                  <a:schemeClr val="bg1"/>
                </a:solidFill>
              </a:rPr>
              <a:t>It is important that we understand culture, and the values, beliefs and ideas that feed it, are very different in past cultures. </a:t>
            </a:r>
          </a:p>
          <a:p>
            <a:pPr marL="0" indent="0">
              <a:buNone/>
            </a:pPr>
            <a:endParaRPr lang="en-US" dirty="0">
              <a:solidFill>
                <a:schemeClr val="bg1"/>
              </a:solidFill>
            </a:endParaRPr>
          </a:p>
          <a:p>
            <a:pPr marL="0" indent="0">
              <a:buNone/>
            </a:pPr>
            <a:endParaRPr lang="en-CA" dirty="0">
              <a:solidFill>
                <a:schemeClr val="bg1"/>
              </a:solidFill>
            </a:endParaRPr>
          </a:p>
        </p:txBody>
      </p:sp>
    </p:spTree>
    <p:extLst>
      <p:ext uri="{BB962C8B-B14F-4D97-AF65-F5344CB8AC3E}">
        <p14:creationId xmlns:p14="http://schemas.microsoft.com/office/powerpoint/2010/main" val="2394789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6" name="Rectangle 145">
            <a:extLst>
              <a:ext uri="{FF2B5EF4-FFF2-40B4-BE49-F238E27FC236}">
                <a16:creationId xmlns:a16="http://schemas.microsoft.com/office/drawing/2014/main" id="{8E1D4842-F208-47E0-A3A4-6469A9F04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5157704"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itle 3"/>
          <p:cNvSpPr txBox="1">
            <a:spLocks noGrp="1"/>
          </p:cNvSpPr>
          <p:nvPr>
            <p:ph type="title"/>
          </p:nvPr>
        </p:nvSpPr>
        <p:spPr>
          <a:xfrm>
            <a:off x="490290" y="362390"/>
            <a:ext cx="3968496" cy="1188720"/>
          </a:xfrm>
          <a:prstGeom prst="rect">
            <a:avLst/>
          </a:prstGeom>
          <a:solidFill>
            <a:srgbClr val="FFFFFF"/>
          </a:solidFill>
          <a:ln>
            <a:solidFill>
              <a:srgbClr val="404040"/>
            </a:solidFill>
          </a:ln>
        </p:spPr>
        <p:txBody>
          <a:bodyPr vert="horz" lIns="182880" tIns="182880" rIns="182880" bIns="182880" rtlCol="0" anchor="ctr">
            <a:normAutofit/>
          </a:bodyPr>
          <a:lstStyle/>
          <a:p>
            <a:r>
              <a:rPr lang="en-US" sz="2800" dirty="0"/>
              <a:t>What is </a:t>
            </a:r>
            <a:br>
              <a:rPr lang="en-US" sz="2800" dirty="0"/>
            </a:br>
            <a:r>
              <a:rPr lang="en-US" sz="2800" dirty="0"/>
              <a:t>Culture?</a:t>
            </a:r>
          </a:p>
        </p:txBody>
      </p:sp>
      <p:sp>
        <p:nvSpPr>
          <p:cNvPr id="332" name="Content Placeholder 1"/>
          <p:cNvSpPr txBox="1">
            <a:spLocks noGrp="1"/>
          </p:cNvSpPr>
          <p:nvPr>
            <p:ph type="body" sz="half" idx="1"/>
          </p:nvPr>
        </p:nvSpPr>
        <p:spPr>
          <a:xfrm>
            <a:off x="176388" y="1793228"/>
            <a:ext cx="4785225" cy="4838160"/>
          </a:xfrm>
          <a:prstGeom prst="rect">
            <a:avLst/>
          </a:prstGeom>
        </p:spPr>
        <p:txBody>
          <a:bodyPr vert="horz" lIns="91440" tIns="45720" rIns="91440" bIns="45720" rtlCol="0">
            <a:noAutofit/>
          </a:bodyPr>
          <a:lstStyle/>
          <a:p>
            <a:pPr marL="0">
              <a:defRPr sz="1358">
                <a:effectLst>
                  <a:outerShdw blurRad="73914" rotWithShape="0">
                    <a:srgbClr val="D9D9D9">
                      <a:alpha val="40000"/>
                    </a:srgbClr>
                  </a:outerShdw>
                </a:effectLst>
              </a:defRPr>
            </a:pPr>
            <a:r>
              <a:rPr lang="en-US" sz="2400" dirty="0">
                <a:solidFill>
                  <a:srgbClr val="FFFFFF"/>
                </a:solidFill>
              </a:rPr>
              <a:t>“learned behavior patterns that are characteristic of the members of any given society” (</a:t>
            </a:r>
            <a:r>
              <a:rPr lang="en-US" sz="2400" dirty="0" err="1">
                <a:solidFill>
                  <a:srgbClr val="FFFFFF"/>
                </a:solidFill>
              </a:rPr>
              <a:t>Oosterwal</a:t>
            </a:r>
            <a:r>
              <a:rPr lang="en-US" sz="2400" dirty="0">
                <a:solidFill>
                  <a:srgbClr val="FFFFFF"/>
                </a:solidFill>
              </a:rPr>
              <a:t>)</a:t>
            </a:r>
            <a:br>
              <a:rPr lang="en-US" sz="2400" dirty="0">
                <a:solidFill>
                  <a:srgbClr val="FFFFFF"/>
                </a:solidFill>
              </a:rPr>
            </a:br>
            <a:endParaRPr lang="en-US" sz="2400" dirty="0">
              <a:solidFill>
                <a:srgbClr val="FFFFFF"/>
              </a:solidFill>
            </a:endParaRPr>
          </a:p>
          <a:p>
            <a:pPr marL="0">
              <a:defRPr sz="1358">
                <a:effectLst>
                  <a:outerShdw blurRad="73914" rotWithShape="0">
                    <a:srgbClr val="D9D9D9">
                      <a:alpha val="40000"/>
                    </a:srgbClr>
                  </a:outerShdw>
                </a:effectLst>
              </a:defRPr>
            </a:pPr>
            <a:endParaRPr lang="en-US" sz="2400" dirty="0">
              <a:solidFill>
                <a:srgbClr val="FFFFFF"/>
              </a:solidFill>
            </a:endParaRPr>
          </a:p>
          <a:p>
            <a:pPr marL="0">
              <a:defRPr sz="1358">
                <a:effectLst>
                  <a:outerShdw blurRad="73914" rotWithShape="0">
                    <a:srgbClr val="D9D9D9">
                      <a:alpha val="40000"/>
                    </a:srgbClr>
                  </a:outerShdw>
                </a:effectLst>
              </a:defRPr>
            </a:pPr>
            <a:r>
              <a:rPr lang="en-US" sz="2400" dirty="0">
                <a:solidFill>
                  <a:srgbClr val="FFFFFF"/>
                </a:solidFill>
              </a:rPr>
              <a:t>…gives people “a sense of who they are, of belonging, of how they should behave, and of what they should be doing." (Moran, Harris and Moran)</a:t>
            </a:r>
          </a:p>
        </p:txBody>
      </p:sp>
      <p:pic>
        <p:nvPicPr>
          <p:cNvPr id="3" name="Picture 2">
            <a:extLst>
              <a:ext uri="{FF2B5EF4-FFF2-40B4-BE49-F238E27FC236}">
                <a16:creationId xmlns:a16="http://schemas.microsoft.com/office/drawing/2014/main" id="{F46F9AA8-A1F4-4D6F-87DB-0ED09F1A3ABF}"/>
              </a:ext>
            </a:extLst>
          </p:cNvPr>
          <p:cNvPicPr>
            <a:picLocks noChangeAspect="1"/>
          </p:cNvPicPr>
          <p:nvPr/>
        </p:nvPicPr>
        <p:blipFill rotWithShape="1">
          <a:blip r:embed="rId3"/>
          <a:srcRect l="18310" r="19493" b="-2"/>
          <a:stretch/>
        </p:blipFill>
        <p:spPr>
          <a:xfrm>
            <a:off x="5157704" y="-2"/>
            <a:ext cx="3986296" cy="3429002"/>
          </a:xfrm>
          <a:prstGeom prst="rect">
            <a:avLst/>
          </a:prstGeom>
        </p:spPr>
      </p:pic>
      <p:pic>
        <p:nvPicPr>
          <p:cNvPr id="5" name="Picture 4">
            <a:extLst>
              <a:ext uri="{FF2B5EF4-FFF2-40B4-BE49-F238E27FC236}">
                <a16:creationId xmlns:a16="http://schemas.microsoft.com/office/drawing/2014/main" id="{6DAC9659-D79F-4584-83FD-4AC588F11F0C}"/>
              </a:ext>
            </a:extLst>
          </p:cNvPr>
          <p:cNvPicPr>
            <a:picLocks noChangeAspect="1"/>
          </p:cNvPicPr>
          <p:nvPr/>
        </p:nvPicPr>
        <p:blipFill rotWithShape="1">
          <a:blip r:embed="rId4"/>
          <a:srcRect l="8973" r="13719"/>
          <a:stretch/>
        </p:blipFill>
        <p:spPr>
          <a:xfrm>
            <a:off x="5157704" y="3429001"/>
            <a:ext cx="3986296" cy="3429000"/>
          </a:xfrm>
          <a:prstGeom prst="rect">
            <a:avLst/>
          </a:prstGeom>
        </p:spPr>
      </p:pic>
    </p:spTree>
    <p:extLst>
      <p:ext uri="{BB962C8B-B14F-4D97-AF65-F5344CB8AC3E}">
        <p14:creationId xmlns:p14="http://schemas.microsoft.com/office/powerpoint/2010/main" val="20706841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
                                            <p:txEl>
                                              <p:pRg st="0" end="0"/>
                                            </p:txEl>
                                          </p:spTgt>
                                        </p:tgtEl>
                                        <p:attrNameLst>
                                          <p:attrName>style.visibility</p:attrName>
                                        </p:attrNameLst>
                                      </p:cBhvr>
                                      <p:to>
                                        <p:strVal val="visible"/>
                                      </p:to>
                                    </p:set>
                                    <p:animEffect transition="in" filter="fade">
                                      <p:cBhvr>
                                        <p:cTn id="7" dur="500"/>
                                        <p:tgtEl>
                                          <p:spTgt spid="3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
                                            <p:txEl>
                                              <p:pRg st="2" end="2"/>
                                            </p:txEl>
                                          </p:spTgt>
                                        </p:tgtEl>
                                        <p:attrNameLst>
                                          <p:attrName>style.visibility</p:attrName>
                                        </p:attrNameLst>
                                      </p:cBhvr>
                                      <p:to>
                                        <p:strVal val="visible"/>
                                      </p:to>
                                    </p:set>
                                    <p:animEffect transition="in" filter="fade">
                                      <p:cBhvr>
                                        <p:cTn id="12" dur="500"/>
                                        <p:tgtEl>
                                          <p:spTgt spid="3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38965D-D6A6-4422-89D5-83C282E1D301}"/>
              </a:ext>
            </a:extLst>
          </p:cNvPr>
          <p:cNvPicPr>
            <a:picLocks noChangeAspect="1"/>
          </p:cNvPicPr>
          <p:nvPr/>
        </p:nvPicPr>
        <p:blipFill>
          <a:blip r:embed="rId3"/>
          <a:stretch>
            <a:fillRect/>
          </a:stretch>
        </p:blipFill>
        <p:spPr>
          <a:xfrm>
            <a:off x="1367028" y="150876"/>
            <a:ext cx="6409944" cy="6409944"/>
          </a:xfrm>
          <a:prstGeom prst="rect">
            <a:avLst/>
          </a:prstGeom>
        </p:spPr>
      </p:pic>
    </p:spTree>
    <p:extLst>
      <p:ext uri="{BB962C8B-B14F-4D97-AF65-F5344CB8AC3E}">
        <p14:creationId xmlns:p14="http://schemas.microsoft.com/office/powerpoint/2010/main" val="1736524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5097A3-7932-400C-A387-80718C7F41E4}"/>
              </a:ext>
            </a:extLst>
          </p:cNvPr>
          <p:cNvSpPr>
            <a:spLocks noGrp="1"/>
          </p:cNvSpPr>
          <p:nvPr>
            <p:ph type="title"/>
          </p:nvPr>
        </p:nvSpPr>
        <p:spPr>
          <a:xfrm>
            <a:off x="349885" y="1286354"/>
            <a:ext cx="2790951" cy="3212654"/>
          </a:xfrm>
          <a:noFill/>
          <a:ln>
            <a:solidFill>
              <a:schemeClr val="bg1"/>
            </a:solidFill>
          </a:ln>
        </p:spPr>
        <p:txBody>
          <a:bodyPr vert="horz" lIns="274320" tIns="182880" rIns="274320" bIns="182880" rtlCol="0" anchor="ctr" anchorCtr="1">
            <a:normAutofit fontScale="90000"/>
          </a:bodyPr>
          <a:lstStyle/>
          <a:p>
            <a:r>
              <a:rPr lang="en-US" sz="3800" dirty="0">
                <a:solidFill>
                  <a:schemeClr val="bg1"/>
                </a:solidFill>
              </a:rPr>
              <a:t>The lilypond analogy of Culture</a:t>
            </a:r>
          </a:p>
        </p:txBody>
      </p:sp>
      <p:pic>
        <p:nvPicPr>
          <p:cNvPr id="3" name="Picture 2">
            <a:extLst>
              <a:ext uri="{FF2B5EF4-FFF2-40B4-BE49-F238E27FC236}">
                <a16:creationId xmlns:a16="http://schemas.microsoft.com/office/drawing/2014/main" id="{779A5840-1285-4559-8F5B-2DE08CAA588B}"/>
              </a:ext>
            </a:extLst>
          </p:cNvPr>
          <p:cNvPicPr>
            <a:picLocks noChangeAspect="1"/>
          </p:cNvPicPr>
          <p:nvPr/>
        </p:nvPicPr>
        <p:blipFill>
          <a:blip r:embed="rId2"/>
          <a:stretch>
            <a:fillRect/>
          </a:stretch>
        </p:blipFill>
        <p:spPr>
          <a:xfrm>
            <a:off x="3610121" y="774188"/>
            <a:ext cx="5183994" cy="4468495"/>
          </a:xfrm>
          <a:prstGeom prst="rect">
            <a:avLst/>
          </a:prstGeom>
        </p:spPr>
      </p:pic>
      <p:sp>
        <p:nvSpPr>
          <p:cNvPr id="7" name="TextBox 6">
            <a:extLst>
              <a:ext uri="{FF2B5EF4-FFF2-40B4-BE49-F238E27FC236}">
                <a16:creationId xmlns:a16="http://schemas.microsoft.com/office/drawing/2014/main" id="{17F5BBAA-19BB-4C28-BA10-E7248693B95F}"/>
              </a:ext>
            </a:extLst>
          </p:cNvPr>
          <p:cNvSpPr txBox="1"/>
          <p:nvPr/>
        </p:nvSpPr>
        <p:spPr>
          <a:xfrm>
            <a:off x="5829916" y="5539817"/>
            <a:ext cx="2964199"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400" dirty="0"/>
              <a:t>Basic Underlying Assumptions(own personality, national culture, organizational culture,, values, experience, world view)</a:t>
            </a:r>
            <a:endParaRPr lang="en-CA" sz="1400" dirty="0"/>
          </a:p>
        </p:txBody>
      </p:sp>
      <p:sp>
        <p:nvSpPr>
          <p:cNvPr id="11" name="TextBox 10">
            <a:extLst>
              <a:ext uri="{FF2B5EF4-FFF2-40B4-BE49-F238E27FC236}">
                <a16:creationId xmlns:a16="http://schemas.microsoft.com/office/drawing/2014/main" id="{5C469988-1AC5-46AC-9A53-614C9CA7800D}"/>
              </a:ext>
            </a:extLst>
          </p:cNvPr>
          <p:cNvSpPr txBox="1"/>
          <p:nvPr/>
        </p:nvSpPr>
        <p:spPr>
          <a:xfrm>
            <a:off x="7355388" y="228139"/>
            <a:ext cx="1788612" cy="43088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100" dirty="0"/>
              <a:t>Food, clothing, rituals, art, </a:t>
            </a:r>
            <a:r>
              <a:rPr lang="en-US" sz="1100" dirty="0" err="1"/>
              <a:t>etc</a:t>
            </a:r>
            <a:endParaRPr lang="en-CA" sz="1100" dirty="0"/>
          </a:p>
        </p:txBody>
      </p:sp>
      <p:sp>
        <p:nvSpPr>
          <p:cNvPr id="14" name="Arrow: Right 13">
            <a:extLst>
              <a:ext uri="{FF2B5EF4-FFF2-40B4-BE49-F238E27FC236}">
                <a16:creationId xmlns:a16="http://schemas.microsoft.com/office/drawing/2014/main" id="{520C35FE-70C9-404A-9CD2-D70D136F0D46}"/>
              </a:ext>
            </a:extLst>
          </p:cNvPr>
          <p:cNvSpPr/>
          <p:nvPr/>
        </p:nvSpPr>
        <p:spPr>
          <a:xfrm rot="6769840">
            <a:off x="7880688" y="4961421"/>
            <a:ext cx="1031786" cy="428277"/>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Arrow: Right 17">
            <a:extLst>
              <a:ext uri="{FF2B5EF4-FFF2-40B4-BE49-F238E27FC236}">
                <a16:creationId xmlns:a16="http://schemas.microsoft.com/office/drawing/2014/main" id="{037039F0-1A42-4C1E-87A8-851B1DED8681}"/>
              </a:ext>
            </a:extLst>
          </p:cNvPr>
          <p:cNvSpPr/>
          <p:nvPr/>
        </p:nvSpPr>
        <p:spPr>
          <a:xfrm rot="17371325">
            <a:off x="8131335" y="909738"/>
            <a:ext cx="1031786" cy="428277"/>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863765F4-00AB-3D00-EF09-3D4493B412FD}"/>
              </a:ext>
            </a:extLst>
          </p:cNvPr>
          <p:cNvSpPr txBox="1"/>
          <p:nvPr/>
        </p:nvSpPr>
        <p:spPr>
          <a:xfrm rot="21142658">
            <a:off x="1594378" y="4499339"/>
            <a:ext cx="3320252" cy="2077403"/>
          </a:xfrm>
          <a:prstGeom prst="ellipse">
            <a:avLst/>
          </a:prstGeom>
          <a:solidFill>
            <a:srgbClr val="EEE9C0"/>
          </a:solidFill>
        </p:spPr>
        <p:txBody>
          <a:bodyPr wrap="square" rtlCol="0">
            <a:spAutoFit/>
          </a:bodyPr>
          <a:lstStyle/>
          <a:p>
            <a:r>
              <a:rPr lang="en-US" dirty="0"/>
              <a:t>Changes in the ecosystem  influence culture – technology, exposure to new ideas, economic climate, etc.</a:t>
            </a:r>
          </a:p>
        </p:txBody>
      </p:sp>
    </p:spTree>
    <p:extLst>
      <p:ext uri="{BB962C8B-B14F-4D97-AF65-F5344CB8AC3E}">
        <p14:creationId xmlns:p14="http://schemas.microsoft.com/office/powerpoint/2010/main" val="1082099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03C69BF-2633-49A8-85AF-3D3AFA0AB3C5}"/>
              </a:ext>
            </a:extLst>
          </p:cNvPr>
          <p:cNvPicPr>
            <a:picLocks noChangeAspect="1"/>
          </p:cNvPicPr>
          <p:nvPr/>
        </p:nvPicPr>
        <p:blipFill rotWithShape="1">
          <a:blip r:embed="rId3"/>
          <a:srcRect r="125"/>
          <a:stretch/>
        </p:blipFill>
        <p:spPr>
          <a:xfrm>
            <a:off x="481" y="10"/>
            <a:ext cx="4572000" cy="6857990"/>
          </a:xfrm>
          <a:prstGeom prst="rect">
            <a:avLst/>
          </a:prstGeom>
        </p:spPr>
      </p:pic>
      <p:sp>
        <p:nvSpPr>
          <p:cNvPr id="6" name="TextBox 5">
            <a:extLst>
              <a:ext uri="{FF2B5EF4-FFF2-40B4-BE49-F238E27FC236}">
                <a16:creationId xmlns:a16="http://schemas.microsoft.com/office/drawing/2014/main" id="{46456EDD-CC6C-4CC0-AB69-D55049EDF8BE}"/>
              </a:ext>
            </a:extLst>
          </p:cNvPr>
          <p:cNvSpPr txBox="1"/>
          <p:nvPr/>
        </p:nvSpPr>
        <p:spPr>
          <a:xfrm>
            <a:off x="4942452" y="1428515"/>
            <a:ext cx="3922415" cy="5694179"/>
          </a:xfrm>
          <a:prstGeom prst="rect">
            <a:avLst/>
          </a:prstGeom>
        </p:spPr>
        <p:txBody>
          <a:bodyPr vert="horz" lIns="91440" tIns="45720" rIns="91440" bIns="45720" rtlCol="0" anchor="ctr" anchorCtr="1">
            <a:normAutofit/>
          </a:bodyPr>
          <a:lstStyle/>
          <a:p>
            <a:pPr defTabSz="914400">
              <a:spcBef>
                <a:spcPts val="1000"/>
              </a:spcBef>
              <a:spcAft>
                <a:spcPts val="600"/>
              </a:spcAft>
              <a:buClr>
                <a:schemeClr val="accent2"/>
              </a:buClr>
            </a:pPr>
            <a:r>
              <a:rPr lang="en-US" sz="2000" b="1" cap="all" spc="200" dirty="0">
                <a:solidFill>
                  <a:schemeClr val="accent2">
                    <a:lumMod val="50000"/>
                  </a:schemeClr>
                </a:solidFill>
              </a:rPr>
              <a:t>The Lilypond Analogy – Cont. </a:t>
            </a:r>
          </a:p>
          <a:p>
            <a:pPr defTabSz="914400">
              <a:spcBef>
                <a:spcPts val="1000"/>
              </a:spcBef>
              <a:spcAft>
                <a:spcPts val="600"/>
              </a:spcAft>
              <a:buClr>
                <a:schemeClr val="accent2"/>
              </a:buClr>
            </a:pPr>
            <a:endParaRPr lang="en-US" sz="2000" b="1" cap="all" spc="200" dirty="0">
              <a:solidFill>
                <a:schemeClr val="accent2">
                  <a:lumMod val="50000"/>
                </a:schemeClr>
              </a:solidFill>
            </a:endParaRPr>
          </a:p>
          <a:p>
            <a:pPr defTabSz="914400">
              <a:spcBef>
                <a:spcPts val="1000"/>
              </a:spcBef>
              <a:spcAft>
                <a:spcPts val="600"/>
              </a:spcAft>
              <a:buClr>
                <a:schemeClr val="accent2"/>
              </a:buClr>
            </a:pPr>
            <a:endParaRPr lang="en-US" sz="2000" b="1" cap="all" spc="200" dirty="0">
              <a:solidFill>
                <a:schemeClr val="accent2">
                  <a:lumMod val="50000"/>
                </a:schemeClr>
              </a:solidFill>
            </a:endParaRPr>
          </a:p>
          <a:p>
            <a:pPr indent="-228600" defTabSz="914400">
              <a:spcBef>
                <a:spcPts val="1000"/>
              </a:spcBef>
              <a:spcAft>
                <a:spcPts val="600"/>
              </a:spcAft>
              <a:buClr>
                <a:schemeClr val="accent2"/>
              </a:buClr>
              <a:buFont typeface="Arial" panose="020B0604020202020204" pitchFamily="34" charset="0"/>
              <a:buChar char="•"/>
            </a:pPr>
            <a:r>
              <a:rPr lang="en-US" b="1" i="0" dirty="0">
                <a:solidFill>
                  <a:schemeClr val="tx1">
                    <a:lumMod val="85000"/>
                    <a:lumOff val="15000"/>
                  </a:schemeClr>
                </a:solidFill>
                <a:effectLst/>
              </a:rPr>
              <a:t>Culture is an ecosystem</a:t>
            </a:r>
            <a:r>
              <a:rPr lang="en-US" b="0" i="0" dirty="0">
                <a:solidFill>
                  <a:schemeClr val="tx1">
                    <a:lumMod val="85000"/>
                    <a:lumOff val="15000"/>
                  </a:schemeClr>
                </a:solidFill>
                <a:effectLst/>
              </a:rPr>
              <a:t> that is living and changing constantly</a:t>
            </a:r>
          </a:p>
          <a:p>
            <a:pPr indent="-228600" defTabSz="914400">
              <a:spcBef>
                <a:spcPts val="1000"/>
              </a:spcBef>
              <a:spcAft>
                <a:spcPts val="600"/>
              </a:spcAft>
              <a:buClr>
                <a:schemeClr val="accent2"/>
              </a:buClr>
              <a:buFont typeface="Arial" panose="020B0604020202020204" pitchFamily="34" charset="0"/>
              <a:buChar char="•"/>
            </a:pPr>
            <a:r>
              <a:rPr lang="en-US" b="0" i="0" dirty="0">
                <a:solidFill>
                  <a:schemeClr val="tx1">
                    <a:lumMod val="85000"/>
                    <a:lumOff val="15000"/>
                  </a:schemeClr>
                </a:solidFill>
                <a:effectLst/>
              </a:rPr>
              <a:t>You see things above the surface that are </a:t>
            </a:r>
            <a:r>
              <a:rPr lang="en-US" b="1" i="0" dirty="0">
                <a:solidFill>
                  <a:schemeClr val="tx1">
                    <a:lumMod val="85000"/>
                    <a:lumOff val="15000"/>
                  </a:schemeClr>
                </a:solidFill>
                <a:effectLst/>
              </a:rPr>
              <a:t>nurtured from below</a:t>
            </a:r>
          </a:p>
          <a:p>
            <a:pPr indent="-228600" defTabSz="914400">
              <a:spcBef>
                <a:spcPts val="1000"/>
              </a:spcBef>
              <a:spcAft>
                <a:spcPts val="600"/>
              </a:spcAft>
              <a:buClr>
                <a:schemeClr val="accent2"/>
              </a:buClr>
              <a:buFont typeface="Arial" panose="020B0604020202020204" pitchFamily="34" charset="0"/>
              <a:buChar char="•"/>
            </a:pPr>
            <a:r>
              <a:rPr lang="en-US" dirty="0">
                <a:solidFill>
                  <a:schemeClr val="tx1">
                    <a:lumMod val="85000"/>
                    <a:lumOff val="15000"/>
                  </a:schemeClr>
                </a:solidFill>
              </a:rPr>
              <a:t>When you look in the pond, what do you see staring back at you? Culture </a:t>
            </a:r>
            <a:r>
              <a:rPr lang="en-US" b="1" dirty="0">
                <a:solidFill>
                  <a:schemeClr val="tx1">
                    <a:lumMod val="85000"/>
                    <a:lumOff val="15000"/>
                  </a:schemeClr>
                </a:solidFill>
              </a:rPr>
              <a:t>reflects the influence of leader(s) of a community</a:t>
            </a:r>
          </a:p>
          <a:p>
            <a:pPr indent="-228600" defTabSz="914400">
              <a:spcBef>
                <a:spcPts val="1000"/>
              </a:spcBef>
              <a:spcAft>
                <a:spcPts val="600"/>
              </a:spcAft>
              <a:buClr>
                <a:schemeClr val="accent2"/>
              </a:buClr>
              <a:buFont typeface="Arial" panose="020B0604020202020204" pitchFamily="34" charset="0"/>
              <a:buChar char="•"/>
            </a:pPr>
            <a:endParaRPr lang="en-US" b="1" dirty="0">
              <a:solidFill>
                <a:schemeClr val="tx1">
                  <a:lumMod val="85000"/>
                  <a:lumOff val="15000"/>
                </a:schemeClr>
              </a:solidFill>
            </a:endParaRPr>
          </a:p>
          <a:p>
            <a:pPr indent="-228600" defTabSz="914400">
              <a:spcBef>
                <a:spcPts val="1000"/>
              </a:spcBef>
              <a:spcAft>
                <a:spcPts val="600"/>
              </a:spcAft>
              <a:buClr>
                <a:schemeClr val="accent2"/>
              </a:buClr>
              <a:buFont typeface="Arial" panose="020B0604020202020204" pitchFamily="34" charset="0"/>
              <a:buChar char="•"/>
            </a:pPr>
            <a:r>
              <a:rPr lang="en-US" b="1" dirty="0">
                <a:solidFill>
                  <a:schemeClr val="tx1">
                    <a:lumMod val="85000"/>
                    <a:lumOff val="15000"/>
                  </a:schemeClr>
                </a:solidFill>
              </a:rPr>
              <a:t>culture is dynamic </a:t>
            </a:r>
            <a:r>
              <a:rPr lang="en-US" dirty="0">
                <a:solidFill>
                  <a:schemeClr val="tx1">
                    <a:lumMod val="85000"/>
                    <a:lumOff val="15000"/>
                  </a:schemeClr>
                </a:solidFill>
              </a:rPr>
              <a:t>not static.</a:t>
            </a:r>
          </a:p>
          <a:p>
            <a:pPr indent="-228600" defTabSz="914400">
              <a:spcBef>
                <a:spcPts val="1000"/>
              </a:spcBef>
              <a:spcAft>
                <a:spcPts val="600"/>
              </a:spcAft>
              <a:buClr>
                <a:schemeClr val="accent2"/>
              </a:buClr>
              <a:buFont typeface="Arial" panose="020B0604020202020204" pitchFamily="34" charset="0"/>
              <a:buChar char="•"/>
            </a:pPr>
            <a:endParaRPr lang="en-US" dirty="0">
              <a:solidFill>
                <a:schemeClr val="tx1">
                  <a:lumMod val="85000"/>
                  <a:lumOff val="15000"/>
                </a:schemeClr>
              </a:solidFill>
            </a:endParaRPr>
          </a:p>
          <a:p>
            <a:pPr indent="-228600" defTabSz="914400">
              <a:spcBef>
                <a:spcPts val="1000"/>
              </a:spcBef>
              <a:spcAft>
                <a:spcPts val="600"/>
              </a:spcAft>
              <a:buClr>
                <a:schemeClr val="accent2"/>
              </a:buClr>
              <a:buFont typeface="Arial" panose="020B0604020202020204" pitchFamily="34" charset="0"/>
              <a:buChar char="•"/>
            </a:pPr>
            <a:endParaRPr lang="en-US" dirty="0">
              <a:solidFill>
                <a:schemeClr val="tx1">
                  <a:lumMod val="85000"/>
                  <a:lumOff val="15000"/>
                </a:schemeClr>
              </a:solidFill>
            </a:endParaRPr>
          </a:p>
          <a:p>
            <a:pPr indent="-228600" defTabSz="914400">
              <a:spcBef>
                <a:spcPts val="1000"/>
              </a:spcBef>
              <a:spcAft>
                <a:spcPts val="600"/>
              </a:spcAft>
              <a:buClr>
                <a:schemeClr val="accent2"/>
              </a:buClr>
              <a:buFont typeface="Arial" panose="020B0604020202020204" pitchFamily="34" charset="0"/>
              <a:buChar char="•"/>
            </a:pPr>
            <a:endParaRPr lang="en-US" dirty="0">
              <a:solidFill>
                <a:schemeClr val="tx1">
                  <a:lumMod val="85000"/>
                  <a:lumOff val="15000"/>
                </a:schemeClr>
              </a:solidFill>
            </a:endParaRPr>
          </a:p>
          <a:p>
            <a:pPr indent="-228600" defTabSz="914400">
              <a:spcBef>
                <a:spcPts val="1000"/>
              </a:spcBef>
              <a:spcAft>
                <a:spcPts val="600"/>
              </a:spcAft>
              <a:buClr>
                <a:schemeClr val="accent2"/>
              </a:buClr>
              <a:buFont typeface="Arial" panose="020B0604020202020204" pitchFamily="34" charset="0"/>
              <a:buChar char="•"/>
            </a:pPr>
            <a:endParaRPr lang="en-US" cap="all" spc="200" dirty="0">
              <a:solidFill>
                <a:schemeClr val="tx1">
                  <a:lumMod val="85000"/>
                  <a:lumOff val="15000"/>
                </a:schemeClr>
              </a:solidFill>
            </a:endParaRPr>
          </a:p>
        </p:txBody>
      </p:sp>
    </p:spTree>
    <p:extLst>
      <p:ext uri="{BB962C8B-B14F-4D97-AF65-F5344CB8AC3E}">
        <p14:creationId xmlns:p14="http://schemas.microsoft.com/office/powerpoint/2010/main" val="1936193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Title 1"/>
          <p:cNvSpPr txBox="1">
            <a:spLocks noGrp="1"/>
          </p:cNvSpPr>
          <p:nvPr>
            <p:ph type="title"/>
          </p:nvPr>
        </p:nvSpPr>
        <p:spPr>
          <a:xfrm>
            <a:off x="1673352" y="467418"/>
            <a:ext cx="5797296" cy="1188720"/>
          </a:xfrm>
          <a:prstGeom prst="rect">
            <a:avLst/>
          </a:prstGeom>
          <a:solidFill>
            <a:srgbClr val="FFFFFF"/>
          </a:solidFill>
        </p:spPr>
        <p:txBody>
          <a:bodyPr>
            <a:normAutofit/>
          </a:bodyPr>
          <a:lstStyle/>
          <a:p>
            <a:r>
              <a:t>7 Characteristics of Culture</a:t>
            </a:r>
          </a:p>
        </p:txBody>
      </p:sp>
      <p:sp>
        <p:nvSpPr>
          <p:cNvPr id="363" name="Content Placeholder 2"/>
          <p:cNvSpPr txBox="1">
            <a:spLocks noGrp="1"/>
          </p:cNvSpPr>
          <p:nvPr>
            <p:ph idx="1"/>
          </p:nvPr>
        </p:nvSpPr>
        <p:spPr>
          <a:xfrm>
            <a:off x="1279546" y="2291262"/>
            <a:ext cx="6584634" cy="2879256"/>
          </a:xfrm>
          <a:prstGeom prst="rect">
            <a:avLst/>
          </a:prstGeom>
        </p:spPr>
        <p:txBody>
          <a:bodyPr>
            <a:normAutofit lnSpcReduction="10000"/>
          </a:bodyPr>
          <a:lstStyle/>
          <a:p>
            <a:pPr marL="0" indent="0" defTabSz="822959">
              <a:lnSpc>
                <a:spcPct val="90000"/>
              </a:lnSpc>
              <a:spcBef>
                <a:spcPts val="1600"/>
              </a:spcBef>
              <a:buNone/>
              <a:defRPr sz="3239">
                <a:effectLst>
                  <a:outerShdw blurRad="68579" rotWithShape="0">
                    <a:srgbClr val="D9D9D9">
                      <a:alpha val="40000"/>
                    </a:srgbClr>
                  </a:outerShdw>
                </a:effectLst>
              </a:defRPr>
            </a:pPr>
            <a:r>
              <a:rPr lang="en-US" dirty="0">
                <a:solidFill>
                  <a:srgbClr val="404040"/>
                </a:solidFill>
              </a:rPr>
              <a:t>Culture is:</a:t>
            </a:r>
          </a:p>
          <a:p>
            <a:pPr marL="565784" lvl="1" indent="-308609" defTabSz="822959">
              <a:lnSpc>
                <a:spcPct val="90000"/>
              </a:lnSpc>
              <a:spcBef>
                <a:spcPts val="900"/>
              </a:spcBef>
              <a:buAutoNum type="arabicPeriod"/>
              <a:defRPr sz="3239">
                <a:effectLst>
                  <a:outerShdw blurRad="68579" rotWithShape="0">
                    <a:srgbClr val="D9D9D9">
                      <a:alpha val="40000"/>
                    </a:srgbClr>
                  </a:outerShdw>
                </a:effectLst>
              </a:defRPr>
            </a:pPr>
            <a:r>
              <a:rPr lang="en-US" sz="1800" dirty="0">
                <a:solidFill>
                  <a:srgbClr val="404040"/>
                </a:solidFill>
              </a:rPr>
              <a:t>Learned</a:t>
            </a:r>
          </a:p>
          <a:p>
            <a:pPr marL="565784" lvl="1" indent="-308609" defTabSz="822959">
              <a:lnSpc>
                <a:spcPct val="90000"/>
              </a:lnSpc>
              <a:spcBef>
                <a:spcPts val="900"/>
              </a:spcBef>
              <a:buAutoNum type="arabicPeriod"/>
              <a:defRPr sz="3239">
                <a:effectLst>
                  <a:outerShdw blurRad="68579" rotWithShape="0">
                    <a:srgbClr val="D9D9D9">
                      <a:alpha val="40000"/>
                    </a:srgbClr>
                  </a:outerShdw>
                </a:effectLst>
              </a:defRPr>
            </a:pPr>
            <a:r>
              <a:rPr lang="en-US" sz="1800" dirty="0">
                <a:solidFill>
                  <a:srgbClr val="404040"/>
                </a:solidFill>
              </a:rPr>
              <a:t>Transmitted</a:t>
            </a:r>
          </a:p>
          <a:p>
            <a:pPr marL="565784" lvl="1" indent="-308609" defTabSz="822959">
              <a:lnSpc>
                <a:spcPct val="90000"/>
              </a:lnSpc>
              <a:spcBef>
                <a:spcPts val="900"/>
              </a:spcBef>
              <a:buAutoNum type="arabicPeriod"/>
              <a:defRPr sz="3239">
                <a:effectLst>
                  <a:outerShdw blurRad="68579" rotWithShape="0">
                    <a:srgbClr val="D9D9D9">
                      <a:alpha val="40000"/>
                    </a:srgbClr>
                  </a:outerShdw>
                </a:effectLst>
              </a:defRPr>
            </a:pPr>
            <a:r>
              <a:rPr lang="en-US" sz="1800" dirty="0">
                <a:solidFill>
                  <a:srgbClr val="404040"/>
                </a:solidFill>
              </a:rPr>
              <a:t>Based on Symbols</a:t>
            </a:r>
          </a:p>
          <a:p>
            <a:pPr marL="565784" lvl="1" indent="-308609" defTabSz="822959">
              <a:lnSpc>
                <a:spcPct val="90000"/>
              </a:lnSpc>
              <a:spcBef>
                <a:spcPts val="900"/>
              </a:spcBef>
              <a:buAutoNum type="arabicPeriod"/>
              <a:defRPr sz="3239">
                <a:effectLst>
                  <a:outerShdw blurRad="68579" rotWithShape="0">
                    <a:srgbClr val="D9D9D9">
                      <a:alpha val="40000"/>
                    </a:srgbClr>
                  </a:outerShdw>
                </a:effectLst>
              </a:defRPr>
            </a:pPr>
            <a:r>
              <a:rPr lang="en-US" sz="1800" dirty="0">
                <a:solidFill>
                  <a:srgbClr val="404040"/>
                </a:solidFill>
              </a:rPr>
              <a:t>Changeable</a:t>
            </a:r>
          </a:p>
          <a:p>
            <a:pPr marL="565784" lvl="1" indent="-308609" defTabSz="822959">
              <a:lnSpc>
                <a:spcPct val="90000"/>
              </a:lnSpc>
              <a:spcBef>
                <a:spcPts val="900"/>
              </a:spcBef>
              <a:buAutoNum type="arabicPeriod"/>
              <a:defRPr sz="3239">
                <a:effectLst>
                  <a:outerShdw blurRad="68579" rotWithShape="0">
                    <a:srgbClr val="D9D9D9">
                      <a:alpha val="40000"/>
                    </a:srgbClr>
                  </a:outerShdw>
                </a:effectLst>
              </a:defRPr>
            </a:pPr>
            <a:r>
              <a:rPr lang="en-US" sz="1800" dirty="0">
                <a:solidFill>
                  <a:srgbClr val="404040"/>
                </a:solidFill>
              </a:rPr>
              <a:t>Integrated</a:t>
            </a:r>
          </a:p>
          <a:p>
            <a:pPr marL="565784" lvl="1" indent="-308609" defTabSz="822959">
              <a:lnSpc>
                <a:spcPct val="90000"/>
              </a:lnSpc>
              <a:spcBef>
                <a:spcPts val="900"/>
              </a:spcBef>
              <a:buAutoNum type="arabicPeriod"/>
              <a:defRPr sz="3239">
                <a:effectLst>
                  <a:outerShdw blurRad="68579" rotWithShape="0">
                    <a:srgbClr val="D9D9D9">
                      <a:alpha val="40000"/>
                    </a:srgbClr>
                  </a:outerShdw>
                </a:effectLst>
              </a:defRPr>
            </a:pPr>
            <a:r>
              <a:rPr lang="en-US" sz="1800" dirty="0">
                <a:solidFill>
                  <a:srgbClr val="404040"/>
                </a:solidFill>
              </a:rPr>
              <a:t>Ethnocentric</a:t>
            </a:r>
          </a:p>
          <a:p>
            <a:pPr marL="565784" lvl="1" indent="-308609" defTabSz="822959">
              <a:lnSpc>
                <a:spcPct val="90000"/>
              </a:lnSpc>
              <a:spcBef>
                <a:spcPts val="900"/>
              </a:spcBef>
              <a:buAutoNum type="arabicPeriod"/>
              <a:defRPr sz="3239">
                <a:effectLst>
                  <a:outerShdw blurRad="68579" rotWithShape="0">
                    <a:srgbClr val="D9D9D9">
                      <a:alpha val="40000"/>
                    </a:srgbClr>
                  </a:outerShdw>
                </a:effectLst>
              </a:defRPr>
            </a:pPr>
            <a:r>
              <a:rPr lang="en-US" sz="1800" dirty="0">
                <a:solidFill>
                  <a:srgbClr val="404040"/>
                </a:solidFill>
              </a:rPr>
              <a:t>Adaptive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18EE92-080E-45B8-AC5A-03E3DABEF419}"/>
              </a:ext>
            </a:extLst>
          </p:cNvPr>
          <p:cNvSpPr>
            <a:spLocks noGrp="1"/>
          </p:cNvSpPr>
          <p:nvPr>
            <p:ph type="title"/>
          </p:nvPr>
        </p:nvSpPr>
        <p:spPr>
          <a:xfrm>
            <a:off x="482600" y="2681103"/>
            <a:ext cx="2522980" cy="1495794"/>
          </a:xfrm>
          <a:noFill/>
          <a:ln>
            <a:solidFill>
              <a:schemeClr val="bg1"/>
            </a:solidFill>
          </a:ln>
        </p:spPr>
        <p:txBody>
          <a:bodyPr wrap="square">
            <a:normAutofit/>
          </a:bodyPr>
          <a:lstStyle/>
          <a:p>
            <a:r>
              <a:rPr lang="en-US">
                <a:solidFill>
                  <a:schemeClr val="bg1"/>
                </a:solidFill>
              </a:rPr>
              <a:t>Culture is </a:t>
            </a:r>
            <a:endParaRPr lang="en-CA">
              <a:solidFill>
                <a:schemeClr val="bg1"/>
              </a:solidFill>
            </a:endParaRPr>
          </a:p>
        </p:txBody>
      </p:sp>
      <p:graphicFrame>
        <p:nvGraphicFramePr>
          <p:cNvPr id="21" name="Content Placeholder 3">
            <a:extLst>
              <a:ext uri="{FF2B5EF4-FFF2-40B4-BE49-F238E27FC236}">
                <a16:creationId xmlns:a16="http://schemas.microsoft.com/office/drawing/2014/main" id="{2C580059-4116-40F4-BABD-C06D8458B925}"/>
              </a:ext>
            </a:extLst>
          </p:cNvPr>
          <p:cNvGraphicFramePr>
            <a:graphicFrameLocks noGrp="1"/>
          </p:cNvGraphicFramePr>
          <p:nvPr>
            <p:ph idx="1"/>
            <p:extLst>
              <p:ext uri="{D42A27DB-BD31-4B8C-83A1-F6EECF244321}">
                <p14:modId xmlns:p14="http://schemas.microsoft.com/office/powerpoint/2010/main" val="1446421659"/>
              </p:ext>
            </p:extLst>
          </p:nvPr>
        </p:nvGraphicFramePr>
        <p:xfrm>
          <a:off x="3658363" y="345440"/>
          <a:ext cx="5170676"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3412877"/>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74" name="Title 1"/>
          <p:cNvSpPr txBox="1">
            <a:spLocks noGrp="1"/>
          </p:cNvSpPr>
          <p:nvPr>
            <p:ph type="title"/>
          </p:nvPr>
        </p:nvSpPr>
        <p:spPr>
          <a:xfrm>
            <a:off x="1447800" y="304800"/>
            <a:ext cx="6629400" cy="1143000"/>
          </a:xfrm>
          <a:prstGeom prst="rect">
            <a:avLst/>
          </a:prstGeom>
        </p:spPr>
        <p:txBody>
          <a:bodyPr>
            <a:normAutofit fontScale="90000"/>
          </a:bodyPr>
          <a:lstStyle/>
          <a:p>
            <a:pPr defTabSz="859536">
              <a:defRPr sz="3384" spc="188"/>
            </a:pPr>
            <a:r>
              <a:rPr dirty="0"/>
              <a:t>The Characteristics </a:t>
            </a:r>
            <a:br>
              <a:rPr dirty="0"/>
            </a:br>
            <a:r>
              <a:rPr dirty="0"/>
              <a:t>Explained Cont.</a:t>
            </a:r>
          </a:p>
        </p:txBody>
      </p:sp>
      <p:sp>
        <p:nvSpPr>
          <p:cNvPr id="375" name="Text Placeholder 2"/>
          <p:cNvSpPr txBox="1">
            <a:spLocks noGrp="1"/>
          </p:cNvSpPr>
          <p:nvPr>
            <p:ph type="body" sz="quarter" idx="1"/>
          </p:nvPr>
        </p:nvSpPr>
        <p:spPr>
          <a:xfrm rot="16200000">
            <a:off x="-750648" y="2881026"/>
            <a:ext cx="3429001" cy="639763"/>
          </a:xfrm>
          <a:prstGeom prst="rect">
            <a:avLst/>
          </a:prstGeom>
        </p:spPr>
        <p:txBody>
          <a:bodyPr>
            <a:normAutofit/>
          </a:bodyPr>
          <a:lstStyle/>
          <a:p>
            <a:pPr>
              <a:defRPr>
                <a:effectLst/>
              </a:defRPr>
            </a:pPr>
            <a:r>
              <a:rPr sz="2400" dirty="0">
                <a:solidFill>
                  <a:schemeClr val="accent1">
                    <a:lumMod val="20000"/>
                    <a:lumOff val="80000"/>
                  </a:schemeClr>
                </a:solidFill>
              </a:rPr>
              <a:t>Culture is Transmitted</a:t>
            </a:r>
          </a:p>
        </p:txBody>
      </p:sp>
      <p:sp>
        <p:nvSpPr>
          <p:cNvPr id="379" name="Text Placeholder 4"/>
          <p:cNvSpPr>
            <a:spLocks noGrp="1"/>
          </p:cNvSpPr>
          <p:nvPr>
            <p:ph type="body" sz="quarter" idx="13"/>
          </p:nvPr>
        </p:nvSpPr>
        <p:spPr>
          <a:xfrm rot="16200000">
            <a:off x="3319581" y="3200309"/>
            <a:ext cx="3835400" cy="639763"/>
          </a:xfrm>
          <a:prstGeom prst="rect">
            <a:avLst/>
          </a:prstGeom>
          <a:extLst>
            <a:ext uri="{C572A759-6A51-4108-AA02-DFA0A04FC94B}">
              <ma14:wrappingTextBoxFlag xmlns:ma14="http://schemas.microsoft.com/office/mac/drawingml/2011/main" xmlns="" val="1"/>
            </a:ext>
          </a:extLst>
        </p:spPr>
        <p:txBody>
          <a:bodyPr>
            <a:noAutofit/>
          </a:bodyPr>
          <a:lstStyle>
            <a:lvl1pPr marL="0" indent="0" algn="ctr">
              <a:buSzTx/>
              <a:buNone/>
              <a:defRPr>
                <a:latin typeface="Impact"/>
                <a:ea typeface="Impact"/>
                <a:cs typeface="Impact"/>
                <a:sym typeface="Impact"/>
              </a:defRPr>
            </a:lvl1pPr>
          </a:lstStyle>
          <a:p>
            <a:pPr>
              <a:defRPr>
                <a:effectLst/>
              </a:defRPr>
            </a:pPr>
            <a:r>
              <a:rPr sz="2400" dirty="0">
                <a:solidFill>
                  <a:schemeClr val="accent1">
                    <a:lumMod val="20000"/>
                    <a:lumOff val="80000"/>
                  </a:schemeClr>
                </a:solidFill>
              </a:rPr>
              <a:t>Culture is Based on Symbols</a:t>
            </a:r>
          </a:p>
        </p:txBody>
      </p:sp>
      <p:grpSp>
        <p:nvGrpSpPr>
          <p:cNvPr id="378" name="Content Placeholder 3"/>
          <p:cNvGrpSpPr/>
          <p:nvPr/>
        </p:nvGrpSpPr>
        <p:grpSpPr>
          <a:xfrm>
            <a:off x="1066800" y="1755648"/>
            <a:ext cx="3200400" cy="3429001"/>
            <a:chOff x="0" y="0"/>
            <a:chExt cx="3200400" cy="3429000"/>
          </a:xfrm>
        </p:grpSpPr>
        <p:sp>
          <p:nvSpPr>
            <p:cNvPr id="376" name="Oval"/>
            <p:cNvSpPr/>
            <p:nvPr/>
          </p:nvSpPr>
          <p:spPr>
            <a:xfrm>
              <a:off x="0" y="-1"/>
              <a:ext cx="3200400" cy="3429001"/>
            </a:xfrm>
            <a:prstGeom prst="ellipse">
              <a:avLst/>
            </a:prstGeom>
            <a:solidFill>
              <a:srgbClr val="D7C8FE">
                <a:alpha val="20000"/>
              </a:srgbClr>
            </a:solidFill>
            <a:ln w="12700" cap="flat">
              <a:noFill/>
              <a:miter lim="400000"/>
            </a:ln>
            <a:effectLst/>
          </p:spPr>
          <p:txBody>
            <a:bodyPr wrap="square" lIns="45719" tIns="45719" rIns="45719" bIns="45719" numCol="1" anchor="t">
              <a:noAutofit/>
            </a:bodyPr>
            <a:lstStyle/>
            <a:p>
              <a:pPr marL="228600" indent="-228600">
                <a:spcBef>
                  <a:spcPts val="1800"/>
                </a:spcBef>
                <a:defRPr sz="1400">
                  <a:solidFill>
                    <a:srgbClr val="FFFFFF"/>
                  </a:solidFill>
                  <a:effectLst>
                    <a:outerShdw blurRad="76200" rotWithShape="0">
                      <a:srgbClr val="D9D9D9">
                        <a:alpha val="40000"/>
                      </a:srgbClr>
                    </a:outerShdw>
                  </a:effectLst>
                </a:defRPr>
              </a:pPr>
              <a:endParaRPr/>
            </a:p>
          </p:txBody>
        </p:sp>
        <p:sp>
          <p:nvSpPr>
            <p:cNvPr id="377" name="Passed on from older generation to the younger members of community…"/>
            <p:cNvSpPr txBox="1"/>
            <p:nvPr/>
          </p:nvSpPr>
          <p:spPr>
            <a:xfrm>
              <a:off x="468687" y="502164"/>
              <a:ext cx="2263026" cy="24246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p>
              <a:pPr marL="208026" indent="-208026" defTabSz="832104">
                <a:spcBef>
                  <a:spcPts val="1600"/>
                </a:spcBef>
                <a:buSzPct val="100000"/>
                <a:buChar char="●"/>
                <a:defRPr sz="1274">
                  <a:solidFill>
                    <a:srgbClr val="FFFFFF"/>
                  </a:solidFill>
                  <a:effectLst>
                    <a:outerShdw blurRad="69342" rotWithShape="0">
                      <a:srgbClr val="D9D9D9">
                        <a:alpha val="40000"/>
                      </a:srgbClr>
                    </a:outerShdw>
                  </a:effectLst>
                </a:defRPr>
              </a:pPr>
              <a:r>
                <a:rPr sz="1400" dirty="0"/>
                <a:t>Passed on from older generation to the younger members of community</a:t>
              </a:r>
            </a:p>
            <a:p>
              <a:pPr marL="208026" indent="-208026" defTabSz="832104">
                <a:spcBef>
                  <a:spcPts val="1600"/>
                </a:spcBef>
                <a:buSzPct val="100000"/>
                <a:buChar char="●"/>
                <a:defRPr sz="1274">
                  <a:solidFill>
                    <a:srgbClr val="FFFFFF"/>
                  </a:solidFill>
                  <a:effectLst>
                    <a:outerShdw blurRad="69342" rotWithShape="0">
                      <a:srgbClr val="D9D9D9">
                        <a:alpha val="40000"/>
                      </a:srgbClr>
                    </a:outerShdw>
                  </a:effectLst>
                </a:defRPr>
              </a:pPr>
              <a:r>
                <a:rPr sz="1400" dirty="0"/>
                <a:t>Older generation constantly reinforces the culture in younger gen.</a:t>
              </a:r>
            </a:p>
            <a:p>
              <a:pPr marL="208026" indent="-208026" defTabSz="832104">
                <a:spcBef>
                  <a:spcPts val="1600"/>
                </a:spcBef>
                <a:buSzPct val="100000"/>
                <a:buChar char="●"/>
                <a:defRPr sz="1274">
                  <a:solidFill>
                    <a:srgbClr val="FFFFFF"/>
                  </a:solidFill>
                  <a:effectLst>
                    <a:outerShdw blurRad="69342" rotWithShape="0">
                      <a:srgbClr val="D9D9D9">
                        <a:alpha val="40000"/>
                      </a:srgbClr>
                    </a:outerShdw>
                  </a:effectLst>
                </a:defRPr>
              </a:pPr>
              <a:r>
                <a:rPr sz="1400" dirty="0"/>
                <a:t>Culture dies </a:t>
              </a:r>
              <a:r>
                <a:rPr lang="en-US" sz="1400" dirty="0"/>
                <a:t>when it is     </a:t>
              </a:r>
              <a:r>
                <a:rPr sz="1400" dirty="0"/>
                <a:t> not transmitted</a:t>
              </a:r>
            </a:p>
          </p:txBody>
        </p:sp>
      </p:grpSp>
      <p:grpSp>
        <p:nvGrpSpPr>
          <p:cNvPr id="382" name="Content Placeholder 5"/>
          <p:cNvGrpSpPr/>
          <p:nvPr/>
        </p:nvGrpSpPr>
        <p:grpSpPr>
          <a:xfrm>
            <a:off x="5012440" y="1804165"/>
            <a:ext cx="3200400" cy="3432049"/>
            <a:chOff x="-138681" y="48518"/>
            <a:chExt cx="3200400" cy="3432048"/>
          </a:xfrm>
        </p:grpSpPr>
        <p:sp>
          <p:nvSpPr>
            <p:cNvPr id="380" name="Oval"/>
            <p:cNvSpPr/>
            <p:nvPr/>
          </p:nvSpPr>
          <p:spPr>
            <a:xfrm>
              <a:off x="-138681" y="48518"/>
              <a:ext cx="3200400" cy="3432048"/>
            </a:xfrm>
            <a:prstGeom prst="ellipse">
              <a:avLst/>
            </a:prstGeom>
            <a:solidFill>
              <a:srgbClr val="D7C8FE">
                <a:alpha val="20000"/>
              </a:srgbClr>
            </a:solidFill>
            <a:ln w="12700" cap="flat">
              <a:noFill/>
              <a:miter lim="400000"/>
            </a:ln>
            <a:effectLst/>
          </p:spPr>
          <p:txBody>
            <a:bodyPr wrap="square" lIns="45719" tIns="45719" rIns="45719" bIns="45719" numCol="1" anchor="t">
              <a:noAutofit/>
            </a:bodyPr>
            <a:lstStyle/>
            <a:p>
              <a:pPr>
                <a:spcBef>
                  <a:spcPts val="1800"/>
                </a:spcBef>
                <a:defRPr sz="1200">
                  <a:solidFill>
                    <a:srgbClr val="FFFFFF"/>
                  </a:solidFill>
                  <a:effectLst>
                    <a:outerShdw blurRad="76200" rotWithShape="0">
                      <a:srgbClr val="D9D9D9">
                        <a:alpha val="40000"/>
                      </a:srgbClr>
                    </a:outerShdw>
                  </a:effectLst>
                </a:defRPr>
              </a:pPr>
              <a:endParaRPr/>
            </a:p>
          </p:txBody>
        </p:sp>
        <p:sp>
          <p:nvSpPr>
            <p:cNvPr id="381" name="Language is a major component (both verbal and non-verbal)…"/>
            <p:cNvSpPr txBox="1"/>
            <p:nvPr/>
          </p:nvSpPr>
          <p:spPr>
            <a:xfrm>
              <a:off x="513871" y="341465"/>
              <a:ext cx="2263026" cy="24268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p>
              <a:pPr marL="228600" indent="-228600">
                <a:spcBef>
                  <a:spcPts val="1800"/>
                </a:spcBef>
                <a:buSzPct val="100000"/>
                <a:buChar char="●"/>
                <a:defRPr sz="1200">
                  <a:solidFill>
                    <a:srgbClr val="FFFFFF"/>
                  </a:solidFill>
                  <a:effectLst>
                    <a:outerShdw blurRad="76200" rotWithShape="0">
                      <a:srgbClr val="D9D9D9">
                        <a:alpha val="40000"/>
                      </a:srgbClr>
                    </a:outerShdw>
                  </a:effectLst>
                </a:defRPr>
              </a:pPr>
              <a:r>
                <a:rPr sz="1400" dirty="0"/>
                <a:t>Language is a major component (both verbal and non-verbal)</a:t>
              </a:r>
            </a:p>
            <a:p>
              <a:pPr>
                <a:spcBef>
                  <a:spcPts val="1800"/>
                </a:spcBef>
                <a:buSzPct val="100000"/>
                <a:defRPr sz="1200">
                  <a:solidFill>
                    <a:srgbClr val="FFFFFF"/>
                  </a:solidFill>
                  <a:effectLst>
                    <a:outerShdw blurRad="76200" rotWithShape="0">
                      <a:srgbClr val="D9D9D9">
                        <a:alpha val="40000"/>
                      </a:srgbClr>
                    </a:outerShdw>
                  </a:effectLst>
                </a:defRPr>
              </a:pPr>
              <a:r>
                <a:rPr lang="en-US" sz="1400" dirty="0"/>
                <a:t>Images and Icons   -  Meaning recognized by people within the culture</a:t>
              </a:r>
              <a:endParaRPr sz="1400" dirty="0"/>
            </a:p>
            <a:p>
              <a:pPr marL="228600" indent="-228600">
                <a:spcBef>
                  <a:spcPts val="1800"/>
                </a:spcBef>
                <a:buSzPct val="100000"/>
                <a:buChar char="●"/>
                <a:defRPr sz="1200">
                  <a:solidFill>
                    <a:srgbClr val="FFFFFF"/>
                  </a:solidFill>
                  <a:effectLst>
                    <a:outerShdw blurRad="76200" rotWithShape="0">
                      <a:srgbClr val="D9D9D9">
                        <a:alpha val="40000"/>
                      </a:srgbClr>
                    </a:outerShdw>
                  </a:effectLst>
                </a:defRPr>
              </a:pPr>
              <a:r>
                <a:rPr lang="en-US" sz="1400" dirty="0"/>
                <a:t>Symbolic meaning can change</a:t>
              </a:r>
              <a:endParaRPr sz="1400" dirty="0"/>
            </a:p>
          </p:txBody>
        </p:sp>
      </p:grpSp>
      <p:pic>
        <p:nvPicPr>
          <p:cNvPr id="383" name="Picture 2" descr="Picture 2"/>
          <p:cNvPicPr>
            <a:picLocks noChangeAspect="1"/>
          </p:cNvPicPr>
          <p:nvPr/>
        </p:nvPicPr>
        <p:blipFill>
          <a:blip r:embed="rId3"/>
          <a:stretch>
            <a:fillRect/>
          </a:stretch>
        </p:blipFill>
        <p:spPr>
          <a:xfrm>
            <a:off x="5494100" y="4447599"/>
            <a:ext cx="3575383" cy="1980583"/>
          </a:xfrm>
          <a:prstGeom prst="rect">
            <a:avLst/>
          </a:prstGeom>
          <a:ln w="12700">
            <a:miter lim="400000"/>
          </a:ln>
        </p:spPr>
      </p:pic>
      <p:pic>
        <p:nvPicPr>
          <p:cNvPr id="384" name="Picture 4" descr="Picture 4"/>
          <p:cNvPicPr>
            <a:picLocks noChangeAspect="1"/>
          </p:cNvPicPr>
          <p:nvPr/>
        </p:nvPicPr>
        <p:blipFill>
          <a:blip r:embed="rId4"/>
          <a:stretch>
            <a:fillRect/>
          </a:stretch>
        </p:blipFill>
        <p:spPr>
          <a:xfrm>
            <a:off x="2121975" y="4523937"/>
            <a:ext cx="2020279" cy="1823589"/>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89" name="Title 1"/>
          <p:cNvSpPr txBox="1">
            <a:spLocks noGrp="1"/>
          </p:cNvSpPr>
          <p:nvPr>
            <p:ph type="title"/>
          </p:nvPr>
        </p:nvSpPr>
        <p:spPr>
          <a:xfrm>
            <a:off x="1535487" y="362392"/>
            <a:ext cx="6629400" cy="1143000"/>
          </a:xfrm>
          <a:prstGeom prst="rect">
            <a:avLst/>
          </a:prstGeom>
        </p:spPr>
        <p:txBody>
          <a:bodyPr>
            <a:normAutofit fontScale="90000"/>
          </a:bodyPr>
          <a:lstStyle/>
          <a:p>
            <a:pPr algn="r" defTabSz="859536">
              <a:defRPr sz="3384" spc="188"/>
            </a:pPr>
            <a:r>
              <a:rPr dirty="0"/>
              <a:t>The Characteristics </a:t>
            </a:r>
            <a:br>
              <a:rPr dirty="0"/>
            </a:br>
            <a:r>
              <a:rPr dirty="0"/>
              <a:t>Explained Cont.</a:t>
            </a:r>
          </a:p>
        </p:txBody>
      </p:sp>
      <p:sp>
        <p:nvSpPr>
          <p:cNvPr id="390" name="Text Placeholder 2"/>
          <p:cNvSpPr txBox="1">
            <a:spLocks noGrp="1"/>
          </p:cNvSpPr>
          <p:nvPr>
            <p:ph type="body" sz="quarter" idx="1"/>
          </p:nvPr>
        </p:nvSpPr>
        <p:spPr>
          <a:xfrm rot="16200000">
            <a:off x="-600985" y="2875146"/>
            <a:ext cx="3429001" cy="639763"/>
          </a:xfrm>
          <a:prstGeom prst="rect">
            <a:avLst/>
          </a:prstGeom>
        </p:spPr>
        <p:txBody>
          <a:bodyPr>
            <a:normAutofit/>
          </a:bodyPr>
          <a:lstStyle/>
          <a:p>
            <a:pPr>
              <a:defRPr>
                <a:effectLst/>
              </a:defRPr>
            </a:pPr>
            <a:r>
              <a:rPr sz="2000" dirty="0">
                <a:solidFill>
                  <a:schemeClr val="accent2">
                    <a:lumMod val="20000"/>
                    <a:lumOff val="80000"/>
                  </a:schemeClr>
                </a:solidFill>
              </a:rPr>
              <a:t>Culture is Changeable</a:t>
            </a:r>
          </a:p>
        </p:txBody>
      </p:sp>
      <p:sp>
        <p:nvSpPr>
          <p:cNvPr id="394" name="Text Placeholder 4"/>
          <p:cNvSpPr>
            <a:spLocks noGrp="1"/>
          </p:cNvSpPr>
          <p:nvPr>
            <p:ph type="body" sz="quarter" idx="13"/>
          </p:nvPr>
        </p:nvSpPr>
        <p:spPr>
          <a:xfrm rot="16200000">
            <a:off x="3457761" y="2883058"/>
            <a:ext cx="3429001" cy="639763"/>
          </a:xfrm>
          <a:prstGeom prst="rect">
            <a:avLst/>
          </a:prstGeom>
          <a:extLst>
            <a:ext uri="{C572A759-6A51-4108-AA02-DFA0A04FC94B}">
              <ma14:wrappingTextBoxFlag xmlns:ma14="http://schemas.microsoft.com/office/mac/drawingml/2011/main" xmlns="" val="1"/>
            </a:ext>
          </a:extLst>
        </p:spPr>
        <p:txBody>
          <a:bodyPr>
            <a:normAutofit/>
          </a:bodyPr>
          <a:lstStyle>
            <a:lvl1pPr marL="0" indent="0" algn="ctr">
              <a:buSzTx/>
              <a:buNone/>
              <a:defRPr>
                <a:latin typeface="Impact"/>
                <a:ea typeface="Impact"/>
                <a:cs typeface="Impact"/>
                <a:sym typeface="Impact"/>
              </a:defRPr>
            </a:lvl1pPr>
          </a:lstStyle>
          <a:p>
            <a:pPr>
              <a:defRPr>
                <a:effectLst/>
              </a:defRPr>
            </a:pPr>
            <a:r>
              <a:rPr sz="2000" dirty="0">
                <a:solidFill>
                  <a:schemeClr val="accent2">
                    <a:lumMod val="20000"/>
                    <a:lumOff val="80000"/>
                  </a:schemeClr>
                </a:solidFill>
              </a:rPr>
              <a:t>Culture is Integrated</a:t>
            </a:r>
          </a:p>
        </p:txBody>
      </p:sp>
      <p:grpSp>
        <p:nvGrpSpPr>
          <p:cNvPr id="393" name="Content Placeholder 3"/>
          <p:cNvGrpSpPr/>
          <p:nvPr/>
        </p:nvGrpSpPr>
        <p:grpSpPr>
          <a:xfrm>
            <a:off x="1066800" y="1142998"/>
            <a:ext cx="3200400" cy="4035556"/>
            <a:chOff x="0" y="-1"/>
            <a:chExt cx="3200400" cy="4035554"/>
          </a:xfrm>
        </p:grpSpPr>
        <p:sp>
          <p:nvSpPr>
            <p:cNvPr id="391" name="Oval"/>
            <p:cNvSpPr/>
            <p:nvPr/>
          </p:nvSpPr>
          <p:spPr>
            <a:xfrm>
              <a:off x="0" y="-1"/>
              <a:ext cx="3200400" cy="4035554"/>
            </a:xfrm>
            <a:prstGeom prst="ellipse">
              <a:avLst/>
            </a:prstGeom>
            <a:solidFill>
              <a:srgbClr val="D7C8FE">
                <a:alpha val="20000"/>
              </a:srgbClr>
            </a:solidFill>
            <a:ln w="12700" cap="flat">
              <a:noFill/>
              <a:miter lim="400000"/>
            </a:ln>
            <a:effectLst/>
          </p:spPr>
          <p:txBody>
            <a:bodyPr wrap="square" lIns="45719" tIns="45719" rIns="45719" bIns="45719" numCol="1" anchor="t">
              <a:noAutofit/>
            </a:bodyPr>
            <a:lstStyle/>
            <a:p>
              <a:pPr>
                <a:spcBef>
                  <a:spcPts val="1800"/>
                </a:spcBef>
                <a:defRPr sz="1400">
                  <a:solidFill>
                    <a:srgbClr val="FFFFFF"/>
                  </a:solidFill>
                  <a:effectLst>
                    <a:outerShdw blurRad="76200" rotWithShape="0">
                      <a:srgbClr val="D9D9D9">
                        <a:alpha val="40000"/>
                      </a:srgbClr>
                    </a:outerShdw>
                  </a:effectLst>
                </a:defRPr>
              </a:pPr>
              <a:endParaRPr/>
            </a:p>
          </p:txBody>
        </p:sp>
        <p:sp>
          <p:nvSpPr>
            <p:cNvPr id="392" name="Culture does not exist in a vacuum, so it is not static…"/>
            <p:cNvSpPr txBox="1"/>
            <p:nvPr/>
          </p:nvSpPr>
          <p:spPr>
            <a:xfrm>
              <a:off x="517476" y="566129"/>
              <a:ext cx="2263026" cy="285356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p>
              <a:pPr marL="198881" indent="-198881" defTabSz="795527">
                <a:spcBef>
                  <a:spcPts val="1500"/>
                </a:spcBef>
                <a:buSzPct val="100000"/>
                <a:buChar char="●"/>
                <a:defRPr sz="1218">
                  <a:solidFill>
                    <a:srgbClr val="FFFFFF"/>
                  </a:solidFill>
                  <a:effectLst>
                    <a:outerShdw blurRad="66294" rotWithShape="0">
                      <a:srgbClr val="D9D9D9">
                        <a:alpha val="40000"/>
                      </a:srgbClr>
                    </a:outerShdw>
                  </a:effectLst>
                </a:defRPr>
              </a:pPr>
              <a:r>
                <a:rPr sz="1400" dirty="0"/>
                <a:t>Culture does not exist in a vacuum, so it is not static</a:t>
              </a:r>
            </a:p>
            <a:p>
              <a:pPr marL="198881" indent="-198881" defTabSz="795527">
                <a:spcBef>
                  <a:spcPts val="1500"/>
                </a:spcBef>
                <a:buSzPct val="100000"/>
                <a:buChar char="●"/>
                <a:defRPr sz="1218">
                  <a:solidFill>
                    <a:srgbClr val="FFFFFF"/>
                  </a:solidFill>
                  <a:effectLst>
                    <a:outerShdw blurRad="66294" rotWithShape="0">
                      <a:srgbClr val="D9D9D9">
                        <a:alpha val="40000"/>
                      </a:srgbClr>
                    </a:outerShdw>
                  </a:effectLst>
                </a:defRPr>
              </a:pPr>
              <a:r>
                <a:rPr sz="1400" dirty="0"/>
                <a:t>Change is can even be seen from generation to generation</a:t>
              </a:r>
            </a:p>
            <a:p>
              <a:pPr marL="198881" indent="-198881" defTabSz="795527">
                <a:spcBef>
                  <a:spcPts val="1500"/>
                </a:spcBef>
                <a:buSzPct val="100000"/>
                <a:buChar char="●"/>
                <a:defRPr sz="1218">
                  <a:solidFill>
                    <a:srgbClr val="FFFFFF"/>
                  </a:solidFill>
                  <a:effectLst>
                    <a:outerShdw blurRad="66294" rotWithShape="0">
                      <a:srgbClr val="D9D9D9">
                        <a:alpha val="40000"/>
                      </a:srgbClr>
                    </a:outerShdw>
                  </a:effectLst>
                </a:defRPr>
              </a:pPr>
              <a:r>
                <a:rPr sz="1400" dirty="0"/>
                <a:t>Takes place through discovery (innovation), borrowing (diffusion), or prolonged contact with other cultures (acculturation</a:t>
              </a:r>
              <a:r>
                <a:rPr dirty="0"/>
                <a:t>)</a:t>
              </a:r>
            </a:p>
          </p:txBody>
        </p:sp>
      </p:grpSp>
      <p:grpSp>
        <p:nvGrpSpPr>
          <p:cNvPr id="397" name="Content Placeholder 5"/>
          <p:cNvGrpSpPr/>
          <p:nvPr/>
        </p:nvGrpSpPr>
        <p:grpSpPr>
          <a:xfrm>
            <a:off x="5257800" y="1904999"/>
            <a:ext cx="3200400" cy="3429001"/>
            <a:chOff x="0" y="0"/>
            <a:chExt cx="3200400" cy="3429000"/>
          </a:xfrm>
        </p:grpSpPr>
        <p:sp>
          <p:nvSpPr>
            <p:cNvPr id="395" name="Oval"/>
            <p:cNvSpPr/>
            <p:nvPr/>
          </p:nvSpPr>
          <p:spPr>
            <a:xfrm>
              <a:off x="0" y="-1"/>
              <a:ext cx="3200400" cy="3429001"/>
            </a:xfrm>
            <a:prstGeom prst="ellipse">
              <a:avLst/>
            </a:prstGeom>
            <a:solidFill>
              <a:srgbClr val="D7C8FE">
                <a:alpha val="20000"/>
              </a:srgbClr>
            </a:solidFill>
            <a:ln w="12700" cap="flat">
              <a:noFill/>
              <a:miter lim="400000"/>
            </a:ln>
            <a:effectLst/>
          </p:spPr>
          <p:txBody>
            <a:bodyPr wrap="square" lIns="45719" tIns="45719" rIns="45719" bIns="45719" numCol="1" anchor="t">
              <a:noAutofit/>
            </a:bodyPr>
            <a:lstStyle/>
            <a:p>
              <a:pPr>
                <a:spcBef>
                  <a:spcPts val="1800"/>
                </a:spcBef>
                <a:defRPr sz="1400">
                  <a:solidFill>
                    <a:srgbClr val="FFFFFF"/>
                  </a:solidFill>
                  <a:effectLst>
                    <a:outerShdw blurRad="76200" rotWithShape="0">
                      <a:srgbClr val="D9D9D9">
                        <a:alpha val="40000"/>
                      </a:srgbClr>
                    </a:outerShdw>
                  </a:effectLst>
                </a:defRPr>
              </a:pPr>
              <a:endParaRPr/>
            </a:p>
          </p:txBody>
        </p:sp>
        <p:sp>
          <p:nvSpPr>
            <p:cNvPr id="396" name="All the parts of a culture are related to one another…"/>
            <p:cNvSpPr txBox="1"/>
            <p:nvPr/>
          </p:nvSpPr>
          <p:spPr>
            <a:xfrm>
              <a:off x="468687" y="502164"/>
              <a:ext cx="2263026" cy="24246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p>
              <a:pPr marL="228600" indent="-228600">
                <a:spcBef>
                  <a:spcPts val="1800"/>
                </a:spcBef>
                <a:buSzPct val="100000"/>
                <a:buChar char="●"/>
                <a:defRPr sz="1400">
                  <a:solidFill>
                    <a:srgbClr val="FFFFFF"/>
                  </a:solidFill>
                  <a:effectLst>
                    <a:outerShdw blurRad="76200" rotWithShape="0">
                      <a:srgbClr val="D9D9D9">
                        <a:alpha val="40000"/>
                      </a:srgbClr>
                    </a:outerShdw>
                  </a:effectLst>
                </a:defRPr>
              </a:pPr>
              <a:r>
                <a:rPr sz="1400" dirty="0"/>
                <a:t>All the parts of a culture are related to one another</a:t>
              </a:r>
            </a:p>
            <a:p>
              <a:pPr marL="228600" indent="-228600">
                <a:spcBef>
                  <a:spcPts val="1800"/>
                </a:spcBef>
                <a:buSzPct val="100000"/>
                <a:buChar char="●"/>
                <a:defRPr sz="1400">
                  <a:solidFill>
                    <a:srgbClr val="FFFFFF"/>
                  </a:solidFill>
                  <a:effectLst>
                    <a:outerShdw blurRad="76200" rotWithShape="0">
                      <a:srgbClr val="D9D9D9">
                        <a:alpha val="40000"/>
                      </a:srgbClr>
                    </a:outerShdw>
                  </a:effectLst>
                </a:defRPr>
              </a:pPr>
              <a:r>
                <a:rPr sz="1400" dirty="0"/>
                <a:t>Changes to one aspect/dimension will impact other aspects/dimensions (</a:t>
              </a:r>
              <a:r>
                <a:rPr sz="1400" dirty="0" err="1"/>
                <a:t>ie</a:t>
              </a:r>
              <a:r>
                <a:rPr sz="1400" dirty="0"/>
                <a:t>: change in religion)</a:t>
              </a:r>
            </a:p>
          </p:txBody>
        </p:sp>
      </p:grpSp>
      <p:pic>
        <p:nvPicPr>
          <p:cNvPr id="398" name="Picture 17" descr="Picture 17"/>
          <p:cNvPicPr>
            <a:picLocks noChangeAspect="1"/>
          </p:cNvPicPr>
          <p:nvPr/>
        </p:nvPicPr>
        <p:blipFill>
          <a:blip r:embed="rId3"/>
          <a:stretch>
            <a:fillRect/>
          </a:stretch>
        </p:blipFill>
        <p:spPr>
          <a:xfrm>
            <a:off x="4648200" y="4876800"/>
            <a:ext cx="2973917" cy="1905000"/>
          </a:xfrm>
          <a:prstGeom prst="rect">
            <a:avLst/>
          </a:prstGeom>
          <a:ln w="12700">
            <a:miter lim="400000"/>
          </a:ln>
        </p:spPr>
      </p:pic>
      <p:pic>
        <p:nvPicPr>
          <p:cNvPr id="399" name="Picture 8" descr="Picture 8"/>
          <p:cNvPicPr>
            <a:picLocks noChangeAspect="1"/>
          </p:cNvPicPr>
          <p:nvPr/>
        </p:nvPicPr>
        <p:blipFill>
          <a:blip r:embed="rId4"/>
          <a:stretch>
            <a:fillRect/>
          </a:stretch>
        </p:blipFill>
        <p:spPr>
          <a:xfrm>
            <a:off x="-67713" y="241491"/>
            <a:ext cx="2464182" cy="1384802"/>
          </a:xfrm>
          <a:prstGeom prst="rect">
            <a:avLst/>
          </a:prstGeom>
          <a:ln w="12700">
            <a:miter lim="400000"/>
          </a:ln>
        </p:spPr>
      </p:pic>
      <p:pic>
        <p:nvPicPr>
          <p:cNvPr id="400" name="Picture 8" descr="Picture 8"/>
          <p:cNvPicPr>
            <a:picLocks noChangeAspect="1"/>
          </p:cNvPicPr>
          <p:nvPr/>
        </p:nvPicPr>
        <p:blipFill>
          <a:blip r:embed="rId5"/>
          <a:stretch>
            <a:fillRect/>
          </a:stretch>
        </p:blipFill>
        <p:spPr>
          <a:xfrm>
            <a:off x="228600" y="4953000"/>
            <a:ext cx="2721430" cy="1828801"/>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3764AE-D7B7-4CB5-A0E1-2885E459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607CD1-9B20-4EF0-A29C-6210B7276948}"/>
              </a:ext>
            </a:extLst>
          </p:cNvPr>
          <p:cNvSpPr>
            <a:spLocks noGrp="1"/>
          </p:cNvSpPr>
          <p:nvPr>
            <p:ph type="title"/>
          </p:nvPr>
        </p:nvSpPr>
        <p:spPr>
          <a:xfrm>
            <a:off x="67587" y="2062369"/>
            <a:ext cx="3355549" cy="2971800"/>
          </a:xfrm>
          <a:noFill/>
          <a:ln>
            <a:solidFill>
              <a:schemeClr val="tx1">
                <a:lumMod val="85000"/>
                <a:lumOff val="15000"/>
              </a:schemeClr>
            </a:solidFill>
          </a:ln>
        </p:spPr>
        <p:txBody>
          <a:bodyPr>
            <a:normAutofit fontScale="90000"/>
          </a:bodyPr>
          <a:lstStyle/>
          <a:p>
            <a:r>
              <a:rPr lang="en-US" sz="2800" dirty="0">
                <a:solidFill>
                  <a:schemeClr val="tx1">
                    <a:lumMod val="95000"/>
                    <a:lumOff val="5000"/>
                  </a:schemeClr>
                </a:solidFill>
              </a:rPr>
              <a:t>Rank the following in importance in establishing and maintaining a civilization:</a:t>
            </a:r>
            <a:br>
              <a:rPr lang="en-US" sz="2100" dirty="0">
                <a:solidFill>
                  <a:schemeClr val="tx1">
                    <a:lumMod val="95000"/>
                    <a:lumOff val="5000"/>
                  </a:schemeClr>
                </a:solidFill>
              </a:rPr>
            </a:br>
            <a:endParaRPr lang="en-CA" sz="2100" dirty="0">
              <a:solidFill>
                <a:schemeClr val="tx1">
                  <a:lumMod val="95000"/>
                  <a:lumOff val="5000"/>
                </a:schemeClr>
              </a:solidFill>
            </a:endParaRPr>
          </a:p>
        </p:txBody>
      </p:sp>
      <p:sp useBgFill="1">
        <p:nvSpPr>
          <p:cNvPr id="10" name="Rectangle 9">
            <a:extLst>
              <a:ext uri="{FF2B5EF4-FFF2-40B4-BE49-F238E27FC236}">
                <a16:creationId xmlns:a16="http://schemas.microsoft.com/office/drawing/2014/main" id="{329C095C-3AB6-49D8-9436-3672566FE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B20068-AA5F-4051-83D3-84D3E06B6FDC}"/>
              </a:ext>
            </a:extLst>
          </p:cNvPr>
          <p:cNvSpPr>
            <a:spLocks noGrp="1"/>
          </p:cNvSpPr>
          <p:nvPr>
            <p:ph idx="1"/>
          </p:nvPr>
        </p:nvSpPr>
        <p:spPr>
          <a:xfrm>
            <a:off x="3973322" y="119269"/>
            <a:ext cx="5989662" cy="6858000"/>
          </a:xfrm>
        </p:spPr>
        <p:txBody>
          <a:bodyPr anchor="ctr">
            <a:normAutofit fontScale="92500" lnSpcReduction="20000"/>
          </a:bodyPr>
          <a:lstStyle/>
          <a:p>
            <a:pPr marL="0" indent="0">
              <a:buNone/>
            </a:pPr>
            <a:endParaRPr lang="en-US" sz="2800" dirty="0">
              <a:solidFill>
                <a:schemeClr val="tx1">
                  <a:lumMod val="85000"/>
                </a:schemeClr>
              </a:solidFill>
            </a:endParaRPr>
          </a:p>
          <a:p>
            <a:pPr marL="0" indent="0">
              <a:buNone/>
            </a:pPr>
            <a:r>
              <a:rPr lang="en-US" sz="4400" dirty="0">
                <a:solidFill>
                  <a:schemeClr val="tx1">
                    <a:lumMod val="85000"/>
                  </a:schemeClr>
                </a:solidFill>
              </a:rPr>
              <a:t>Art			Religion</a:t>
            </a:r>
          </a:p>
          <a:p>
            <a:pPr marL="0" indent="0">
              <a:buNone/>
            </a:pPr>
            <a:endParaRPr lang="en-US" sz="4400" dirty="0">
              <a:solidFill>
                <a:schemeClr val="tx1">
                  <a:lumMod val="85000"/>
                </a:schemeClr>
              </a:solidFill>
            </a:endParaRPr>
          </a:p>
          <a:p>
            <a:pPr marL="0" indent="0">
              <a:buNone/>
            </a:pPr>
            <a:r>
              <a:rPr lang="en-US" sz="4400" dirty="0">
                <a:solidFill>
                  <a:schemeClr val="tx1">
                    <a:lumMod val="85000"/>
                  </a:schemeClr>
                </a:solidFill>
              </a:rPr>
              <a:t>		Cities</a:t>
            </a:r>
          </a:p>
          <a:p>
            <a:pPr marL="0" indent="0">
              <a:buNone/>
            </a:pPr>
            <a:r>
              <a:rPr lang="en-US" sz="4400" dirty="0">
                <a:solidFill>
                  <a:schemeClr val="tx1">
                    <a:lumMod val="85000"/>
                  </a:schemeClr>
                </a:solidFill>
              </a:rPr>
              <a:t>	</a:t>
            </a:r>
          </a:p>
          <a:p>
            <a:pPr marL="0" indent="0">
              <a:buNone/>
            </a:pPr>
            <a:r>
              <a:rPr lang="en-US" sz="4400" dirty="0">
                <a:solidFill>
                  <a:schemeClr val="tx1">
                    <a:lumMod val="85000"/>
                  </a:schemeClr>
                </a:solidFill>
              </a:rPr>
              <a:t>Government	</a:t>
            </a:r>
          </a:p>
          <a:p>
            <a:pPr marL="0" indent="0">
              <a:buNone/>
            </a:pPr>
            <a:endParaRPr lang="en-US" sz="4400" dirty="0">
              <a:solidFill>
                <a:schemeClr val="tx1">
                  <a:lumMod val="85000"/>
                </a:schemeClr>
              </a:solidFill>
            </a:endParaRPr>
          </a:p>
          <a:p>
            <a:pPr marL="0" indent="0">
              <a:buNone/>
            </a:pPr>
            <a:endParaRPr lang="en-US" sz="4400" dirty="0">
              <a:solidFill>
                <a:schemeClr val="tx1">
                  <a:lumMod val="85000"/>
                </a:schemeClr>
              </a:solidFill>
            </a:endParaRPr>
          </a:p>
          <a:p>
            <a:pPr marL="0" indent="0">
              <a:buNone/>
            </a:pPr>
            <a:r>
              <a:rPr lang="en-US" sz="4400" dirty="0">
                <a:solidFill>
                  <a:schemeClr val="tx1">
                    <a:lumMod val="85000"/>
                  </a:schemeClr>
                </a:solidFill>
              </a:rPr>
              <a:t>	Social Structure</a:t>
            </a:r>
          </a:p>
          <a:p>
            <a:pPr marL="0" indent="0">
              <a:buNone/>
            </a:pPr>
            <a:r>
              <a:rPr lang="en-US" sz="4400" dirty="0">
                <a:solidFill>
                  <a:schemeClr val="tx1">
                    <a:lumMod val="85000"/>
                  </a:schemeClr>
                </a:solidFill>
              </a:rPr>
              <a:t>		</a:t>
            </a:r>
          </a:p>
          <a:p>
            <a:pPr marL="0" indent="0">
              <a:buNone/>
            </a:pPr>
            <a:r>
              <a:rPr lang="en-US" sz="4400" dirty="0">
                <a:solidFill>
                  <a:schemeClr val="tx1">
                    <a:lumMod val="85000"/>
                  </a:schemeClr>
                </a:solidFill>
              </a:rPr>
              <a:t>Writing</a:t>
            </a:r>
          </a:p>
          <a:p>
            <a:pPr marL="0" indent="0">
              <a:buNone/>
            </a:pPr>
            <a:endParaRPr lang="en-US" sz="2800" dirty="0">
              <a:solidFill>
                <a:schemeClr val="tx1">
                  <a:lumMod val="85000"/>
                </a:schemeClr>
              </a:solidFill>
            </a:endParaRPr>
          </a:p>
          <a:p>
            <a:pPr marL="0" indent="0">
              <a:buNone/>
            </a:pPr>
            <a:endParaRPr lang="en-CA" dirty="0">
              <a:solidFill>
                <a:schemeClr val="tx1"/>
              </a:solidFill>
            </a:endParaRPr>
          </a:p>
        </p:txBody>
      </p:sp>
    </p:spTree>
    <p:extLst>
      <p:ext uri="{BB962C8B-B14F-4D97-AF65-F5344CB8AC3E}">
        <p14:creationId xmlns:p14="http://schemas.microsoft.com/office/powerpoint/2010/main" val="4260480462"/>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404" name="Title 1"/>
          <p:cNvSpPr txBox="1">
            <a:spLocks noGrp="1"/>
          </p:cNvSpPr>
          <p:nvPr>
            <p:ph type="title"/>
          </p:nvPr>
        </p:nvSpPr>
        <p:spPr>
          <a:xfrm>
            <a:off x="110478" y="325455"/>
            <a:ext cx="5621573" cy="914401"/>
          </a:xfrm>
          <a:prstGeom prst="rect">
            <a:avLst/>
          </a:prstGeom>
        </p:spPr>
        <p:txBody>
          <a:bodyPr>
            <a:normAutofit fontScale="90000"/>
          </a:bodyPr>
          <a:lstStyle/>
          <a:p>
            <a:pPr defTabSz="859536">
              <a:defRPr sz="3384" spc="188"/>
            </a:pPr>
            <a:r>
              <a:rPr dirty="0"/>
              <a:t>The Characteristics </a:t>
            </a:r>
            <a:br>
              <a:rPr dirty="0"/>
            </a:br>
            <a:r>
              <a:rPr dirty="0"/>
              <a:t>Explained Cont.</a:t>
            </a:r>
          </a:p>
        </p:txBody>
      </p:sp>
      <p:sp>
        <p:nvSpPr>
          <p:cNvPr id="405" name="Text Placeholder 2"/>
          <p:cNvSpPr txBox="1">
            <a:spLocks noGrp="1"/>
          </p:cNvSpPr>
          <p:nvPr>
            <p:ph type="body" sz="quarter" idx="1"/>
          </p:nvPr>
        </p:nvSpPr>
        <p:spPr>
          <a:prstGeom prst="rect">
            <a:avLst/>
          </a:prstGeom>
        </p:spPr>
        <p:txBody>
          <a:bodyPr>
            <a:normAutofit/>
          </a:bodyPr>
          <a:lstStyle/>
          <a:p>
            <a:pPr>
              <a:defRPr>
                <a:effectLst/>
              </a:defRPr>
            </a:pPr>
            <a:r>
              <a:rPr sz="2400" dirty="0">
                <a:solidFill>
                  <a:schemeClr val="accent1">
                    <a:lumMod val="20000"/>
                    <a:lumOff val="80000"/>
                  </a:schemeClr>
                </a:solidFill>
              </a:rPr>
              <a:t>Culture is Ethnocentric</a:t>
            </a:r>
          </a:p>
        </p:txBody>
      </p:sp>
      <p:sp>
        <p:nvSpPr>
          <p:cNvPr id="409" name="Text Placeholder 4"/>
          <p:cNvSpPr>
            <a:spLocks noGrp="1"/>
          </p:cNvSpPr>
          <p:nvPr>
            <p:ph type="body" sz="quarter" idx="13"/>
          </p:nvPr>
        </p:nvSpPr>
        <p:spPr>
          <a:xfrm rot="16200000">
            <a:off x="3253580" y="3071018"/>
            <a:ext cx="3429001" cy="639763"/>
          </a:xfrm>
          <a:prstGeom prst="rect">
            <a:avLst/>
          </a:prstGeom>
          <a:extLst>
            <a:ext uri="{C572A759-6A51-4108-AA02-DFA0A04FC94B}">
              <ma14:wrappingTextBoxFlag xmlns:ma14="http://schemas.microsoft.com/office/mac/drawingml/2011/main" xmlns="" val="1"/>
            </a:ext>
          </a:extLst>
        </p:spPr>
        <p:txBody>
          <a:bodyPr>
            <a:normAutofit/>
          </a:bodyPr>
          <a:lstStyle>
            <a:lvl1pPr marL="0" indent="0" algn="ctr">
              <a:buSzTx/>
              <a:buNone/>
              <a:defRPr>
                <a:latin typeface="Impact"/>
                <a:ea typeface="Impact"/>
                <a:cs typeface="Impact"/>
                <a:sym typeface="Impact"/>
              </a:defRPr>
            </a:lvl1pPr>
          </a:lstStyle>
          <a:p>
            <a:pPr>
              <a:defRPr>
                <a:effectLst/>
              </a:defRPr>
            </a:pPr>
            <a:r>
              <a:rPr sz="2400" dirty="0">
                <a:solidFill>
                  <a:schemeClr val="accent1">
                    <a:lumMod val="20000"/>
                    <a:lumOff val="80000"/>
                  </a:schemeClr>
                </a:solidFill>
              </a:rPr>
              <a:t>Culture is Adaptive</a:t>
            </a:r>
          </a:p>
        </p:txBody>
      </p:sp>
      <p:grpSp>
        <p:nvGrpSpPr>
          <p:cNvPr id="408" name="Content Placeholder 3"/>
          <p:cNvGrpSpPr/>
          <p:nvPr/>
        </p:nvGrpSpPr>
        <p:grpSpPr>
          <a:xfrm>
            <a:off x="1022956" y="1705754"/>
            <a:ext cx="3200400" cy="3121155"/>
            <a:chOff x="-43844" y="-49894"/>
            <a:chExt cx="3200400" cy="3121154"/>
          </a:xfrm>
        </p:grpSpPr>
        <p:sp>
          <p:nvSpPr>
            <p:cNvPr id="406" name="Oval"/>
            <p:cNvSpPr/>
            <p:nvPr/>
          </p:nvSpPr>
          <p:spPr>
            <a:xfrm>
              <a:off x="-43844" y="-49894"/>
              <a:ext cx="3200400" cy="3121154"/>
            </a:xfrm>
            <a:prstGeom prst="ellipse">
              <a:avLst/>
            </a:prstGeom>
            <a:solidFill>
              <a:srgbClr val="D7C8FE">
                <a:alpha val="20000"/>
              </a:srgbClr>
            </a:solidFill>
            <a:ln w="12700" cap="flat">
              <a:noFill/>
              <a:miter lim="400000"/>
            </a:ln>
            <a:effectLst/>
          </p:spPr>
          <p:txBody>
            <a:bodyPr wrap="square" lIns="45719" tIns="45719" rIns="45719" bIns="45719" numCol="1" anchor="t">
              <a:noAutofit/>
            </a:bodyPr>
            <a:lstStyle/>
            <a:p>
              <a:pPr>
                <a:spcBef>
                  <a:spcPts val="1800"/>
                </a:spcBef>
                <a:defRPr sz="1400">
                  <a:solidFill>
                    <a:srgbClr val="FFFFFF"/>
                  </a:solidFill>
                  <a:effectLst>
                    <a:outerShdw blurRad="76200" rotWithShape="0">
                      <a:srgbClr val="D9D9D9">
                        <a:alpha val="40000"/>
                      </a:srgbClr>
                    </a:outerShdw>
                  </a:effectLst>
                </a:defRPr>
              </a:pPr>
              <a:endParaRPr/>
            </a:p>
          </p:txBody>
        </p:sp>
        <p:sp>
          <p:nvSpPr>
            <p:cNvPr id="407" name="Belief that one’s culture is superior or more worthy than another…"/>
            <p:cNvSpPr txBox="1"/>
            <p:nvPr/>
          </p:nvSpPr>
          <p:spPr>
            <a:xfrm>
              <a:off x="478579" y="282631"/>
              <a:ext cx="2263026" cy="220698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p>
              <a:pPr marL="228600" indent="-228600">
                <a:spcBef>
                  <a:spcPts val="1800"/>
                </a:spcBef>
                <a:buSzPct val="100000"/>
                <a:buChar char="●"/>
                <a:defRPr sz="1400">
                  <a:solidFill>
                    <a:srgbClr val="FFFFFF"/>
                  </a:solidFill>
                  <a:effectLst>
                    <a:outerShdw blurRad="76200" rotWithShape="0">
                      <a:srgbClr val="D9D9D9">
                        <a:alpha val="40000"/>
                      </a:srgbClr>
                    </a:outerShdw>
                  </a:effectLst>
                </a:defRPr>
              </a:pPr>
              <a:r>
                <a:rPr sz="2000" dirty="0"/>
                <a:t>Belief that one’s culture is superior or more worthy than another</a:t>
              </a:r>
            </a:p>
            <a:p>
              <a:pPr marL="228600" indent="-228600">
                <a:spcBef>
                  <a:spcPts val="1800"/>
                </a:spcBef>
                <a:buSzPct val="100000"/>
                <a:buChar char="●"/>
                <a:defRPr sz="1400">
                  <a:solidFill>
                    <a:srgbClr val="FFFFFF"/>
                  </a:solidFill>
                  <a:effectLst>
                    <a:outerShdw blurRad="76200" rotWithShape="0">
                      <a:srgbClr val="D9D9D9">
                        <a:alpha val="40000"/>
                      </a:srgbClr>
                    </a:outerShdw>
                  </a:effectLst>
                </a:defRPr>
              </a:pPr>
              <a:r>
                <a:rPr sz="2000" dirty="0"/>
                <a:t>Common to judge other cultures</a:t>
              </a:r>
            </a:p>
          </p:txBody>
        </p:sp>
      </p:grpSp>
      <p:grpSp>
        <p:nvGrpSpPr>
          <p:cNvPr id="412" name="Content Placeholder 5"/>
          <p:cNvGrpSpPr/>
          <p:nvPr/>
        </p:nvGrpSpPr>
        <p:grpSpPr>
          <a:xfrm>
            <a:off x="5029200" y="1752598"/>
            <a:ext cx="3810000" cy="3657602"/>
            <a:chOff x="0" y="-1"/>
            <a:chExt cx="3810000" cy="3657601"/>
          </a:xfrm>
        </p:grpSpPr>
        <p:sp>
          <p:nvSpPr>
            <p:cNvPr id="410" name="Oval"/>
            <p:cNvSpPr/>
            <p:nvPr/>
          </p:nvSpPr>
          <p:spPr>
            <a:xfrm>
              <a:off x="0" y="-1"/>
              <a:ext cx="3810000" cy="3657601"/>
            </a:xfrm>
            <a:prstGeom prst="ellipse">
              <a:avLst/>
            </a:prstGeom>
            <a:solidFill>
              <a:srgbClr val="D7C8FE">
                <a:alpha val="20000"/>
              </a:srgbClr>
            </a:solidFill>
            <a:ln w="12700" cap="flat">
              <a:noFill/>
              <a:miter lim="400000"/>
            </a:ln>
            <a:effectLst/>
          </p:spPr>
          <p:txBody>
            <a:bodyPr wrap="square" lIns="45719" tIns="45719" rIns="45719" bIns="45719" numCol="1" anchor="t">
              <a:noAutofit/>
            </a:bodyPr>
            <a:lstStyle/>
            <a:p>
              <a:pPr>
                <a:spcBef>
                  <a:spcPts val="1800"/>
                </a:spcBef>
                <a:defRPr sz="1400">
                  <a:solidFill>
                    <a:srgbClr val="FFFFFF"/>
                  </a:solidFill>
                  <a:effectLst>
                    <a:outerShdw blurRad="76200" rotWithShape="0">
                      <a:srgbClr val="D9D9D9">
                        <a:alpha val="40000"/>
                      </a:srgbClr>
                    </a:outerShdw>
                  </a:effectLst>
                </a:defRPr>
              </a:pPr>
              <a:endParaRPr/>
            </a:p>
          </p:txBody>
        </p:sp>
        <p:sp>
          <p:nvSpPr>
            <p:cNvPr id="411" name="To survive, culture must adapt…"/>
            <p:cNvSpPr txBox="1"/>
            <p:nvPr/>
          </p:nvSpPr>
          <p:spPr>
            <a:xfrm>
              <a:off x="557960" y="535642"/>
              <a:ext cx="3252039" cy="260921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p>
              <a:pPr marL="224027" indent="-224027" defTabSz="896111">
                <a:spcBef>
                  <a:spcPts val="1700"/>
                </a:spcBef>
                <a:buSzPct val="100000"/>
                <a:buChar char="●"/>
                <a:defRPr sz="1176">
                  <a:solidFill>
                    <a:srgbClr val="FFFFFF"/>
                  </a:solidFill>
                  <a:effectLst>
                    <a:outerShdw blurRad="74676" rotWithShape="0">
                      <a:srgbClr val="D9D9D9">
                        <a:alpha val="40000"/>
                      </a:srgbClr>
                    </a:outerShdw>
                  </a:effectLst>
                </a:defRPr>
              </a:pPr>
              <a:r>
                <a:rPr sz="1400" dirty="0"/>
                <a:t>To survive, culture must adapt</a:t>
              </a:r>
            </a:p>
            <a:p>
              <a:pPr marL="224027" indent="-224027" defTabSz="896111">
                <a:spcBef>
                  <a:spcPts val="1700"/>
                </a:spcBef>
                <a:buSzPct val="100000"/>
                <a:buChar char="●"/>
                <a:defRPr sz="1176">
                  <a:solidFill>
                    <a:srgbClr val="FFFFFF"/>
                  </a:solidFill>
                  <a:effectLst>
                    <a:outerShdw blurRad="74676" rotWithShape="0">
                      <a:srgbClr val="D9D9D9">
                        <a:alpha val="40000"/>
                      </a:srgbClr>
                    </a:outerShdw>
                  </a:effectLst>
                </a:defRPr>
              </a:pPr>
              <a:r>
                <a:rPr sz="1400" dirty="0"/>
                <a:t>For example, we adapt to our environment through culture rather than genetic aspects</a:t>
              </a:r>
            </a:p>
            <a:p>
              <a:pPr marL="504063" lvl="1" indent="-224027" defTabSz="896111">
                <a:spcBef>
                  <a:spcPts val="900"/>
                </a:spcBef>
                <a:buSzPct val="100000"/>
                <a:buFont typeface="Arial"/>
                <a:buChar char="•"/>
                <a:defRPr sz="1176">
                  <a:solidFill>
                    <a:srgbClr val="FFFFFF"/>
                  </a:solidFill>
                  <a:effectLst>
                    <a:outerShdw blurRad="74676" rotWithShape="0">
                      <a:srgbClr val="D9D9D9">
                        <a:alpha val="40000"/>
                      </a:srgbClr>
                    </a:outerShdw>
                  </a:effectLst>
                </a:defRPr>
              </a:pPr>
              <a:r>
                <a:rPr sz="1400" dirty="0"/>
                <a:t>Physical differences in humans are superficial, but cultural differences are more substantial</a:t>
              </a:r>
            </a:p>
            <a:p>
              <a:pPr marL="504063" lvl="1" indent="-224027" defTabSz="896111">
                <a:spcBef>
                  <a:spcPts val="900"/>
                </a:spcBef>
                <a:buSzPct val="100000"/>
                <a:buFont typeface="Arial"/>
                <a:buChar char="•"/>
                <a:defRPr sz="1176">
                  <a:solidFill>
                    <a:srgbClr val="FFFFFF"/>
                  </a:solidFill>
                  <a:effectLst>
                    <a:outerShdw blurRad="74676" rotWithShape="0">
                      <a:srgbClr val="D9D9D9">
                        <a:alpha val="40000"/>
                      </a:srgbClr>
                    </a:outerShdw>
                  </a:effectLst>
                </a:defRPr>
              </a:pPr>
              <a:r>
                <a:rPr sz="1400" dirty="0" err="1"/>
                <a:t>Ie</a:t>
              </a:r>
              <a:r>
                <a:rPr sz="1400" dirty="0"/>
                <a:t>: farming techniques, clothing styles, housing</a:t>
              </a:r>
            </a:p>
          </p:txBody>
        </p:sp>
      </p:grpSp>
      <p:pic>
        <p:nvPicPr>
          <p:cNvPr id="413" name="Picture 6" descr="Picture 6"/>
          <p:cNvPicPr>
            <a:picLocks noChangeAspect="1"/>
          </p:cNvPicPr>
          <p:nvPr/>
        </p:nvPicPr>
        <p:blipFill>
          <a:blip r:embed="rId3"/>
          <a:stretch>
            <a:fillRect/>
          </a:stretch>
        </p:blipFill>
        <p:spPr>
          <a:xfrm>
            <a:off x="1022957" y="4436776"/>
            <a:ext cx="1707944" cy="1992600"/>
          </a:xfrm>
          <a:prstGeom prst="rect">
            <a:avLst/>
          </a:prstGeom>
          <a:ln w="12700">
            <a:miter lim="400000"/>
          </a:ln>
        </p:spPr>
      </p:pic>
      <p:pic>
        <p:nvPicPr>
          <p:cNvPr id="414" name="Picture 2" descr="Picture 2"/>
          <p:cNvPicPr>
            <a:picLocks noChangeAspect="1"/>
          </p:cNvPicPr>
          <p:nvPr/>
        </p:nvPicPr>
        <p:blipFill>
          <a:blip r:embed="rId4"/>
          <a:stretch>
            <a:fillRect/>
          </a:stretch>
        </p:blipFill>
        <p:spPr>
          <a:xfrm>
            <a:off x="4834899" y="762700"/>
            <a:ext cx="2090083" cy="1390855"/>
          </a:xfrm>
          <a:prstGeom prst="rect">
            <a:avLst/>
          </a:prstGeom>
          <a:ln w="12700">
            <a:miter lim="400000"/>
          </a:ln>
        </p:spPr>
      </p:pic>
      <p:pic>
        <p:nvPicPr>
          <p:cNvPr id="415" name="Picture 4" descr="Picture 4"/>
          <p:cNvPicPr>
            <a:picLocks noChangeAspect="1"/>
          </p:cNvPicPr>
          <p:nvPr/>
        </p:nvPicPr>
        <p:blipFill>
          <a:blip r:embed="rId5"/>
          <a:stretch>
            <a:fillRect/>
          </a:stretch>
        </p:blipFill>
        <p:spPr>
          <a:xfrm>
            <a:off x="6661600" y="192347"/>
            <a:ext cx="2440983" cy="1600200"/>
          </a:xfrm>
          <a:prstGeom prst="rect">
            <a:avLst/>
          </a:prstGeom>
          <a:ln w="12700">
            <a:miter lim="400000"/>
          </a:ln>
        </p:spPr>
      </p:pic>
      <p:pic>
        <p:nvPicPr>
          <p:cNvPr id="416" name="Picture 6" descr="Picture 6"/>
          <p:cNvPicPr>
            <a:picLocks noChangeAspect="1"/>
          </p:cNvPicPr>
          <p:nvPr/>
        </p:nvPicPr>
        <p:blipFill>
          <a:blip r:embed="rId6"/>
          <a:stretch>
            <a:fillRect/>
          </a:stretch>
        </p:blipFill>
        <p:spPr>
          <a:xfrm>
            <a:off x="2979574" y="4927236"/>
            <a:ext cx="2733262" cy="1828800"/>
          </a:xfrm>
          <a:prstGeom prst="rect">
            <a:avLst/>
          </a:prstGeom>
          <a:ln w="12700">
            <a:miter lim="400000"/>
          </a:ln>
        </p:spPr>
      </p:pic>
      <p:pic>
        <p:nvPicPr>
          <p:cNvPr id="417" name="Picture 8" descr="Picture 8"/>
          <p:cNvPicPr>
            <a:picLocks noChangeAspect="1"/>
          </p:cNvPicPr>
          <p:nvPr/>
        </p:nvPicPr>
        <p:blipFill>
          <a:blip r:embed="rId7"/>
          <a:stretch>
            <a:fillRect/>
          </a:stretch>
        </p:blipFill>
        <p:spPr>
          <a:xfrm>
            <a:off x="7107325" y="5072541"/>
            <a:ext cx="1926176" cy="170080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94" name="Title 1"/>
          <p:cNvSpPr txBox="1">
            <a:spLocks noGrp="1"/>
          </p:cNvSpPr>
          <p:nvPr>
            <p:ph type="title"/>
          </p:nvPr>
        </p:nvSpPr>
        <p:spPr>
          <a:xfrm>
            <a:off x="1369281" y="323029"/>
            <a:ext cx="5937755" cy="1188720"/>
          </a:xfrm>
          <a:prstGeom prst="rect">
            <a:avLst/>
          </a:prstGeom>
        </p:spPr>
        <p:txBody>
          <a:bodyPr>
            <a:normAutofit fontScale="90000"/>
          </a:bodyPr>
          <a:lstStyle>
            <a:lvl1pPr>
              <a:defRPr sz="4800"/>
            </a:lvl1pPr>
          </a:lstStyle>
          <a:p>
            <a:r>
              <a:rPr lang="en-US" dirty="0"/>
              <a:t>5</a:t>
            </a:r>
            <a:r>
              <a:rPr dirty="0"/>
              <a:t> Characteristics</a:t>
            </a:r>
          </a:p>
        </p:txBody>
      </p:sp>
      <p:sp>
        <p:nvSpPr>
          <p:cNvPr id="295" name="Content Placeholder 2"/>
          <p:cNvSpPr txBox="1">
            <a:spLocks noGrp="1"/>
          </p:cNvSpPr>
          <p:nvPr>
            <p:ph idx="1"/>
          </p:nvPr>
        </p:nvSpPr>
        <p:spPr>
          <a:xfrm>
            <a:off x="548338" y="1916559"/>
            <a:ext cx="6758698" cy="4618411"/>
          </a:xfrm>
          <a:prstGeom prst="rect">
            <a:avLst/>
          </a:prstGeom>
        </p:spPr>
        <p:txBody>
          <a:bodyPr>
            <a:normAutofit fontScale="92500" lnSpcReduction="20000"/>
          </a:bodyPr>
          <a:lstStyle/>
          <a:p>
            <a:pPr marL="0" indent="0">
              <a:buNone/>
              <a:defRPr sz="3200"/>
            </a:pPr>
            <a:r>
              <a:rPr lang="en-CA" dirty="0">
                <a:solidFill>
                  <a:schemeClr val="bg1">
                    <a:lumMod val="95000"/>
                  </a:schemeClr>
                </a:solidFill>
              </a:rPr>
              <a:t>1) Agricultural Intensification</a:t>
            </a:r>
          </a:p>
          <a:p>
            <a:pPr marL="0" indent="0">
              <a:buNone/>
              <a:defRPr sz="3200"/>
            </a:pPr>
            <a:r>
              <a:rPr lang="en-US" dirty="0">
                <a:solidFill>
                  <a:schemeClr val="bg1">
                    <a:lumMod val="95000"/>
                  </a:schemeClr>
                </a:solidFill>
              </a:rPr>
              <a:t>2) Permanent Towns and Settlements</a:t>
            </a:r>
          </a:p>
          <a:p>
            <a:pPr marL="0" indent="0">
              <a:buNone/>
              <a:defRPr sz="3200"/>
            </a:pPr>
            <a:r>
              <a:rPr lang="en-US" dirty="0">
                <a:solidFill>
                  <a:schemeClr val="bg1">
                    <a:lumMod val="95000"/>
                  </a:schemeClr>
                </a:solidFill>
              </a:rPr>
              <a:t>3) </a:t>
            </a:r>
            <a:r>
              <a:rPr dirty="0">
                <a:solidFill>
                  <a:schemeClr val="bg1">
                    <a:lumMod val="95000"/>
                  </a:schemeClr>
                </a:solidFill>
              </a:rPr>
              <a:t>Specializ</a:t>
            </a:r>
            <a:r>
              <a:rPr lang="en-US" dirty="0">
                <a:solidFill>
                  <a:schemeClr val="bg1">
                    <a:lumMod val="95000"/>
                  </a:schemeClr>
                </a:solidFill>
              </a:rPr>
              <a:t>ation in Occupations</a:t>
            </a:r>
            <a:endParaRPr dirty="0">
              <a:solidFill>
                <a:schemeClr val="bg1">
                  <a:lumMod val="95000"/>
                </a:schemeClr>
              </a:solidFill>
            </a:endParaRPr>
          </a:p>
          <a:p>
            <a:pPr marL="0" indent="0">
              <a:buNone/>
              <a:defRPr sz="3200"/>
            </a:pPr>
            <a:r>
              <a:rPr lang="en-US" dirty="0">
                <a:solidFill>
                  <a:schemeClr val="bg1">
                    <a:lumMod val="95000"/>
                  </a:schemeClr>
                </a:solidFill>
              </a:rPr>
              <a:t>4)</a:t>
            </a:r>
            <a:r>
              <a:rPr dirty="0">
                <a:solidFill>
                  <a:schemeClr val="bg1">
                    <a:lumMod val="95000"/>
                  </a:schemeClr>
                </a:solidFill>
              </a:rPr>
              <a:t>Record Keeping</a:t>
            </a:r>
            <a:r>
              <a:rPr lang="en-US" dirty="0">
                <a:solidFill>
                  <a:schemeClr val="bg1">
                    <a:lumMod val="95000"/>
                  </a:schemeClr>
                </a:solidFill>
              </a:rPr>
              <a:t> / Writing</a:t>
            </a:r>
            <a:endParaRPr dirty="0">
              <a:solidFill>
                <a:schemeClr val="bg1">
                  <a:lumMod val="95000"/>
                </a:schemeClr>
              </a:solidFill>
            </a:endParaRPr>
          </a:p>
          <a:p>
            <a:pPr marL="0" indent="0">
              <a:buNone/>
              <a:defRPr sz="3200"/>
            </a:pPr>
            <a:r>
              <a:rPr lang="en-US" dirty="0">
                <a:solidFill>
                  <a:schemeClr val="bg1">
                    <a:lumMod val="95000"/>
                  </a:schemeClr>
                </a:solidFill>
              </a:rPr>
              <a:t>5) Complex Institutions</a:t>
            </a:r>
          </a:p>
          <a:p>
            <a:pPr lvl="3">
              <a:defRPr sz="3200"/>
            </a:pPr>
            <a:r>
              <a:rPr lang="en-US" sz="3000" dirty="0">
                <a:solidFill>
                  <a:schemeClr val="accent2">
                    <a:lumMod val="20000"/>
                    <a:lumOff val="80000"/>
                  </a:schemeClr>
                </a:solidFill>
              </a:rPr>
              <a:t>Government and law</a:t>
            </a:r>
          </a:p>
          <a:p>
            <a:pPr lvl="3">
              <a:defRPr sz="3200"/>
            </a:pPr>
            <a:r>
              <a:rPr lang="en-US" sz="3000" dirty="0">
                <a:solidFill>
                  <a:schemeClr val="accent2">
                    <a:lumMod val="20000"/>
                    <a:lumOff val="80000"/>
                  </a:schemeClr>
                </a:solidFill>
              </a:rPr>
              <a:t>State  religion</a:t>
            </a:r>
          </a:p>
          <a:p>
            <a:pPr lvl="3">
              <a:defRPr sz="3200"/>
            </a:pPr>
            <a:r>
              <a:rPr lang="en-US" sz="3000" dirty="0">
                <a:solidFill>
                  <a:schemeClr val="accent2">
                    <a:lumMod val="20000"/>
                    <a:lumOff val="80000"/>
                  </a:schemeClr>
                </a:solidFill>
              </a:rPr>
              <a:t>Banking/financial system</a:t>
            </a:r>
          </a:p>
          <a:p>
            <a:pPr lvl="3">
              <a:defRPr sz="3200"/>
            </a:pPr>
            <a:r>
              <a:rPr lang="en-US" sz="3000" dirty="0">
                <a:solidFill>
                  <a:schemeClr val="accent2">
                    <a:lumMod val="20000"/>
                    <a:lumOff val="80000"/>
                  </a:schemeClr>
                </a:solidFill>
              </a:rPr>
              <a:t>Social Class Structure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89" name="Picture 2" descr="Picture 2"/>
          <p:cNvPicPr>
            <a:picLocks noChangeAspect="1"/>
          </p:cNvPicPr>
          <p:nvPr/>
        </p:nvPicPr>
        <p:blipFill rotWithShape="1">
          <a:blip r:embed="rId3"/>
          <a:srcRect b="9639"/>
          <a:stretch/>
        </p:blipFill>
        <p:spPr>
          <a:xfrm>
            <a:off x="2" y="10"/>
            <a:ext cx="9143998" cy="3428990"/>
          </a:xfrm>
          <a:prstGeom prst="rect">
            <a:avLst/>
          </a:prstGeom>
        </p:spPr>
      </p:pic>
      <p:pic>
        <p:nvPicPr>
          <p:cNvPr id="285" name="Picture 4" descr="Picture 4"/>
          <p:cNvPicPr>
            <a:picLocks noChangeAspect="1"/>
          </p:cNvPicPr>
          <p:nvPr/>
        </p:nvPicPr>
        <p:blipFill rotWithShape="1">
          <a:blip r:embed="rId4"/>
          <a:srcRect t="5609" r="1" b="18633"/>
          <a:stretch/>
        </p:blipFill>
        <p:spPr>
          <a:xfrm rot="21600000">
            <a:off x="20" y="3429000"/>
            <a:ext cx="4571976" cy="3429000"/>
          </a:xfrm>
          <a:prstGeom prst="rect">
            <a:avLst/>
          </a:prstGeom>
        </p:spPr>
      </p:pic>
      <p:pic>
        <p:nvPicPr>
          <p:cNvPr id="290" name="Picture 6" descr="Picture 6"/>
          <p:cNvPicPr>
            <a:picLocks noChangeAspect="1"/>
          </p:cNvPicPr>
          <p:nvPr/>
        </p:nvPicPr>
        <p:blipFill rotWithShape="1">
          <a:blip r:embed="rId5"/>
          <a:srcRect t="13683" b="23159"/>
          <a:stretch/>
        </p:blipFill>
        <p:spPr>
          <a:xfrm>
            <a:off x="4572007" y="3429000"/>
            <a:ext cx="4571993" cy="3429000"/>
          </a:xfrm>
          <a:prstGeom prst="rect">
            <a:avLst/>
          </a:prstGeom>
        </p:spPr>
      </p:pic>
      <p:sp>
        <p:nvSpPr>
          <p:cNvPr id="286" name="Title 1"/>
          <p:cNvSpPr txBox="1">
            <a:spLocks noGrp="1"/>
          </p:cNvSpPr>
          <p:nvPr>
            <p:ph type="ctrTitle"/>
          </p:nvPr>
        </p:nvSpPr>
        <p:spPr>
          <a:xfrm>
            <a:off x="1200150" y="2386744"/>
            <a:ext cx="6743700" cy="1645920"/>
          </a:xfrm>
          <a:prstGeom prst="rect">
            <a:avLst/>
          </a:prstGeom>
          <a:solidFill>
            <a:schemeClr val="bg1">
              <a:alpha val="60000"/>
            </a:schemeClr>
          </a:solidFill>
          <a:ln w="38100" cap="sq">
            <a:solidFill>
              <a:schemeClr val="tx1"/>
            </a:solidFill>
            <a:miter lim="800000"/>
          </a:ln>
        </p:spPr>
        <p:txBody>
          <a:bodyPr anchor="ctr">
            <a:normAutofit/>
          </a:bodyPr>
          <a:lstStyle/>
          <a:p>
            <a:r>
              <a:rPr lang="en-US">
                <a:solidFill>
                  <a:schemeClr val="tx1"/>
                </a:solidFill>
              </a:rPr>
              <a:t>What is a Civilization?</a:t>
            </a:r>
            <a:br>
              <a:rPr lang="en-US">
                <a:solidFill>
                  <a:schemeClr val="tx1"/>
                </a:solidFill>
              </a:rPr>
            </a:br>
            <a:r>
              <a:rPr lang="en-US">
                <a:solidFill>
                  <a:schemeClr val="tx1"/>
                </a:solidFill>
              </a:rPr>
              <a:t>What is Culture?</a:t>
            </a:r>
          </a:p>
        </p:txBody>
      </p:sp>
      <p:sp>
        <p:nvSpPr>
          <p:cNvPr id="288" name="Rectangle 3"/>
          <p:cNvSpPr txBox="1"/>
          <p:nvPr/>
        </p:nvSpPr>
        <p:spPr>
          <a:xfrm>
            <a:off x="7315200" y="6488667"/>
            <a:ext cx="92396" cy="26161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100">
                <a:solidFill>
                  <a:srgbClr val="FFFFFF"/>
                </a:solidFill>
                <a:latin typeface="Bilbo-hand"/>
                <a:ea typeface="Bilbo-hand"/>
                <a:cs typeface="Bilbo-hand"/>
                <a:sym typeface="Bilbo-hand"/>
              </a:defRPr>
            </a:lvl1pPr>
          </a:lstStyle>
          <a:p>
            <a:pPr>
              <a:spcAft>
                <a:spcPts val="600"/>
              </a:spcAft>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04" name="Picture 2" descr="Picture 2"/>
          <p:cNvPicPr>
            <a:picLocks noChangeAspect="1"/>
          </p:cNvPicPr>
          <p:nvPr/>
        </p:nvPicPr>
        <p:blipFill rotWithShape="1">
          <a:blip r:embed="rId3"/>
          <a:srcRect l="-1452" t="-23420" r="2928" b="10992"/>
          <a:stretch/>
        </p:blipFill>
        <p:spPr>
          <a:xfrm>
            <a:off x="4751614" y="265021"/>
            <a:ext cx="4359728" cy="2808093"/>
          </a:xfrm>
          <a:prstGeom prst="rect">
            <a:avLst/>
          </a:prstGeom>
        </p:spPr>
      </p:pic>
      <p:pic>
        <p:nvPicPr>
          <p:cNvPr id="305" name="Picture 2" descr="Picture 2"/>
          <p:cNvPicPr>
            <a:picLocks noChangeAspect="1"/>
          </p:cNvPicPr>
          <p:nvPr/>
        </p:nvPicPr>
        <p:blipFill rotWithShape="1">
          <a:blip r:embed="rId4"/>
          <a:srcRect l="-2928" t="-4906" r="2928" b="-13856"/>
          <a:stretch/>
        </p:blipFill>
        <p:spPr>
          <a:xfrm>
            <a:off x="4718957" y="3328904"/>
            <a:ext cx="4425043" cy="3429000"/>
          </a:xfrm>
          <a:prstGeom prst="rect">
            <a:avLst/>
          </a:prstGeom>
        </p:spPr>
      </p:pic>
      <p:sp>
        <p:nvSpPr>
          <p:cNvPr id="310" name="Rectangle 117">
            <a:extLst>
              <a:ext uri="{FF2B5EF4-FFF2-40B4-BE49-F238E27FC236}">
                <a16:creationId xmlns:a16="http://schemas.microsoft.com/office/drawing/2014/main" id="{8E1D4842-F208-47E0-A3A4-6469A9F04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5157704"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Title 3"/>
          <p:cNvSpPr txBox="1">
            <a:spLocks noGrp="1"/>
          </p:cNvSpPr>
          <p:nvPr>
            <p:ph type="title"/>
          </p:nvPr>
        </p:nvSpPr>
        <p:spPr>
          <a:xfrm>
            <a:off x="506192" y="310452"/>
            <a:ext cx="3968496" cy="1188720"/>
          </a:xfrm>
          <a:prstGeom prst="rect">
            <a:avLst/>
          </a:prstGeom>
          <a:solidFill>
            <a:srgbClr val="FFFFFF"/>
          </a:solidFill>
          <a:ln>
            <a:solidFill>
              <a:srgbClr val="404040"/>
            </a:solidFill>
          </a:ln>
        </p:spPr>
        <p:txBody>
          <a:bodyPr vert="horz" lIns="182880" tIns="182880" rIns="182880" bIns="182880" rtlCol="0" anchor="ctr">
            <a:normAutofit/>
          </a:bodyPr>
          <a:lstStyle/>
          <a:p>
            <a:r>
              <a:rPr lang="en-US" sz="2800"/>
              <a:t>Agriculture</a:t>
            </a:r>
            <a:endParaRPr lang="en-US" sz="2800" dirty="0"/>
          </a:p>
        </p:txBody>
      </p:sp>
      <p:sp>
        <p:nvSpPr>
          <p:cNvPr id="302" name="Content Placeholder 1"/>
          <p:cNvSpPr txBox="1">
            <a:spLocks noGrp="1"/>
          </p:cNvSpPr>
          <p:nvPr>
            <p:ph type="body" sz="half" idx="1"/>
          </p:nvPr>
        </p:nvSpPr>
        <p:spPr>
          <a:xfrm>
            <a:off x="190832" y="1709531"/>
            <a:ext cx="4837305" cy="5148468"/>
          </a:xfrm>
          <a:prstGeom prst="rect">
            <a:avLst/>
          </a:prstGeom>
        </p:spPr>
        <p:txBody>
          <a:bodyPr vert="horz" lIns="91440" tIns="45720" rIns="91440" bIns="45720" rtlCol="0">
            <a:normAutofit fontScale="70000" lnSpcReduction="20000"/>
          </a:bodyPr>
          <a:lstStyle/>
          <a:p>
            <a:pPr marL="212597">
              <a:lnSpc>
                <a:spcPct val="90000"/>
              </a:lnSpc>
              <a:buClr>
                <a:schemeClr val="accent2">
                  <a:lumMod val="50000"/>
                </a:schemeClr>
              </a:buClr>
              <a:defRPr sz="1860">
                <a:effectLst>
                  <a:outerShdw blurRad="70866" rotWithShape="0">
                    <a:srgbClr val="D9D9D9">
                      <a:alpha val="40000"/>
                    </a:srgbClr>
                  </a:outerShdw>
                </a:effectLst>
              </a:defRPr>
            </a:pPr>
            <a:r>
              <a:rPr lang="en-US" sz="2400">
                <a:solidFill>
                  <a:srgbClr val="FFFFFF"/>
                </a:solidFill>
              </a:rPr>
              <a:t>Seen as most important factor in development of civilization</a:t>
            </a:r>
          </a:p>
          <a:p>
            <a:pPr marL="212597">
              <a:lnSpc>
                <a:spcPct val="90000"/>
              </a:lnSpc>
              <a:buClr>
                <a:schemeClr val="accent2">
                  <a:lumMod val="50000"/>
                </a:schemeClr>
              </a:buClr>
              <a:defRPr sz="1860">
                <a:effectLst>
                  <a:outerShdw blurRad="70866" rotWithShape="0">
                    <a:srgbClr val="D9D9D9">
                      <a:alpha val="40000"/>
                    </a:srgbClr>
                  </a:outerShdw>
                </a:effectLst>
              </a:defRPr>
            </a:pPr>
            <a:r>
              <a:rPr lang="en-US" sz="2400">
                <a:solidFill>
                  <a:srgbClr val="FFFFFF"/>
                </a:solidFill>
              </a:rPr>
              <a:t>Farming allowed people to settle in one place</a:t>
            </a:r>
          </a:p>
          <a:p>
            <a:pPr marL="212597">
              <a:lnSpc>
                <a:spcPct val="90000"/>
              </a:lnSpc>
              <a:buClr>
                <a:schemeClr val="accent2">
                  <a:lumMod val="50000"/>
                </a:schemeClr>
              </a:buClr>
              <a:defRPr sz="1860">
                <a:effectLst>
                  <a:outerShdw blurRad="70866" rotWithShape="0">
                    <a:srgbClr val="D9D9D9">
                      <a:alpha val="40000"/>
                    </a:srgbClr>
                  </a:outerShdw>
                </a:effectLst>
              </a:defRPr>
            </a:pPr>
            <a:r>
              <a:rPr lang="en-US" sz="2400">
                <a:solidFill>
                  <a:srgbClr val="FFFFFF"/>
                </a:solidFill>
              </a:rPr>
              <a:t>Dogs were the first animals to be domesticated (33,000 years ago)</a:t>
            </a:r>
          </a:p>
          <a:p>
            <a:pPr>
              <a:lnSpc>
                <a:spcPct val="90000"/>
              </a:lnSpc>
              <a:buClr>
                <a:schemeClr val="accent2">
                  <a:lumMod val="50000"/>
                </a:schemeClr>
              </a:buClr>
              <a:defRPr sz="1860">
                <a:effectLst>
                  <a:outerShdw blurRad="70866" rotWithShape="0">
                    <a:srgbClr val="D9D9D9">
                      <a:alpha val="40000"/>
                    </a:srgbClr>
                  </a:outerShdw>
                </a:effectLst>
              </a:defRPr>
            </a:pPr>
            <a:r>
              <a:rPr lang="en-US" sz="2400">
                <a:solidFill>
                  <a:srgbClr val="FFFFFF"/>
                </a:solidFill>
              </a:rPr>
              <a:t>Sheep were also domesticated early on (10,000-11,000 years ago)</a:t>
            </a:r>
          </a:p>
          <a:p>
            <a:pPr>
              <a:buClr>
                <a:schemeClr val="accent2">
                  <a:lumMod val="50000"/>
                </a:schemeClr>
              </a:buClr>
            </a:pPr>
            <a:r>
              <a:rPr lang="en-US" altLang="en-US" sz="2400">
                <a:solidFill>
                  <a:schemeClr val="bg1"/>
                </a:solidFill>
                <a:ea typeface="MS PGothic" charset="-128"/>
              </a:rPr>
              <a:t>Development of agriculture (farming) to the point where farmers are able to produce </a:t>
            </a:r>
            <a:r>
              <a:rPr lang="en-US" altLang="en-US" sz="2400">
                <a:solidFill>
                  <a:schemeClr val="accent1">
                    <a:lumMod val="60000"/>
                    <a:lumOff val="40000"/>
                  </a:schemeClr>
                </a:solidFill>
                <a:ea typeface="MS PGothic" charset="-128"/>
              </a:rPr>
              <a:t>a surplus of food. </a:t>
            </a:r>
          </a:p>
          <a:p>
            <a:pPr>
              <a:buClr>
                <a:schemeClr val="accent2">
                  <a:lumMod val="50000"/>
                </a:schemeClr>
              </a:buClr>
            </a:pPr>
            <a:r>
              <a:rPr lang="en-US" altLang="en-US" sz="2400">
                <a:solidFill>
                  <a:schemeClr val="bg1"/>
                </a:solidFill>
                <a:ea typeface="MS PGothic" charset="-128"/>
              </a:rPr>
              <a:t>In order to develop agriculture to this point, farmers must be capable of using techniques such as crop rotation, use of animal power, and/or irrigation. </a:t>
            </a:r>
            <a:endParaRPr lang="en-CA" altLang="en-US" sz="2400">
              <a:solidFill>
                <a:schemeClr val="bg1"/>
              </a:solidFill>
              <a:ea typeface="MS PGothic" charset="-128"/>
            </a:endParaRPr>
          </a:p>
          <a:p>
            <a:pPr>
              <a:buClr>
                <a:schemeClr val="accent2">
                  <a:lumMod val="50000"/>
                </a:schemeClr>
              </a:buClr>
            </a:pPr>
            <a:r>
              <a:rPr lang="en-US" altLang="en-US" sz="2400">
                <a:solidFill>
                  <a:schemeClr val="bg1"/>
                </a:solidFill>
                <a:ea typeface="MS PGothic" charset="-128"/>
              </a:rPr>
              <a:t>A major part of the population does not spend most of their time producing food. They can go into other occupations and trade for or buy the food they need and this is called "specialization of labor.</a:t>
            </a:r>
            <a:r>
              <a:rPr lang="ja-JP" altLang="en-US" sz="2400">
                <a:solidFill>
                  <a:schemeClr val="bg1"/>
                </a:solidFill>
                <a:ea typeface="MS PGothic" charset="-128"/>
              </a:rPr>
              <a:t>”</a:t>
            </a:r>
            <a:r>
              <a:rPr lang="en-US" altLang="ja-JP" sz="2400">
                <a:solidFill>
                  <a:schemeClr val="bg1"/>
                </a:solidFill>
                <a:ea typeface="MS PGothic" charset="-128"/>
              </a:rPr>
              <a:t> </a:t>
            </a:r>
          </a:p>
          <a:p>
            <a:pPr marL="212597">
              <a:lnSpc>
                <a:spcPct val="90000"/>
              </a:lnSpc>
              <a:buClr>
                <a:schemeClr val="accent2">
                  <a:lumMod val="50000"/>
                </a:schemeClr>
              </a:buClr>
              <a:defRPr sz="1860">
                <a:effectLst>
                  <a:outerShdw blurRad="70866" rotWithShape="0">
                    <a:srgbClr val="D9D9D9">
                      <a:alpha val="40000"/>
                    </a:srgbClr>
                  </a:outerShdw>
                </a:effectLst>
              </a:defRPr>
            </a:pPr>
            <a:endParaRPr lang="en-US" sz="1700" dirty="0">
              <a:solidFill>
                <a:srgbClr val="FFFFFF"/>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14" name="Rectangle 124">
            <a:extLst>
              <a:ext uri="{FF2B5EF4-FFF2-40B4-BE49-F238E27FC236}">
                <a16:creationId xmlns:a16="http://schemas.microsoft.com/office/drawing/2014/main" id="{64950C64-5D81-40F1-9601-8BA0D63BA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10" name="Title 3"/>
          <p:cNvSpPr txBox="1">
            <a:spLocks noGrp="1"/>
          </p:cNvSpPr>
          <p:nvPr>
            <p:ph type="title"/>
          </p:nvPr>
        </p:nvSpPr>
        <p:spPr>
          <a:xfrm>
            <a:off x="1673352" y="3781241"/>
            <a:ext cx="5797296" cy="855406"/>
          </a:xfrm>
          <a:prstGeom prst="rect">
            <a:avLst/>
          </a:prstGeom>
          <a:noFill/>
          <a:ln>
            <a:solidFill>
              <a:schemeClr val="bg1"/>
            </a:solidFill>
          </a:ln>
        </p:spPr>
        <p:txBody>
          <a:bodyPr vert="horz" lIns="182880" tIns="182880" rIns="182880" bIns="182880" rtlCol="0" anchor="ctr">
            <a:normAutofit/>
          </a:bodyPr>
          <a:lstStyle/>
          <a:p>
            <a:r>
              <a:rPr lang="en-US" sz="2100" dirty="0">
                <a:solidFill>
                  <a:schemeClr val="bg1"/>
                </a:solidFill>
              </a:rPr>
              <a:t>Permanent Cities and Towns</a:t>
            </a:r>
          </a:p>
        </p:txBody>
      </p:sp>
      <p:pic>
        <p:nvPicPr>
          <p:cNvPr id="311" name="Picture 2" descr="Picture 2"/>
          <p:cNvPicPr>
            <a:picLocks noChangeAspect="1"/>
          </p:cNvPicPr>
          <p:nvPr/>
        </p:nvPicPr>
        <p:blipFill rotWithShape="1">
          <a:blip r:embed="rId3"/>
          <a:srcRect l="205" r="10955" b="2"/>
          <a:stretch/>
        </p:blipFill>
        <p:spPr>
          <a:xfrm>
            <a:off x="20" y="10"/>
            <a:ext cx="4546834" cy="3428989"/>
          </a:xfrm>
          <a:prstGeom prst="rect">
            <a:avLst/>
          </a:prstGeom>
        </p:spPr>
      </p:pic>
      <p:pic>
        <p:nvPicPr>
          <p:cNvPr id="312" name="Picture 2" descr="Picture 2"/>
          <p:cNvPicPr>
            <a:picLocks noChangeAspect="1"/>
          </p:cNvPicPr>
          <p:nvPr/>
        </p:nvPicPr>
        <p:blipFill rotWithShape="1">
          <a:blip r:embed="rId4"/>
          <a:srcRect l="6248" r="5243" b="2"/>
          <a:stretch/>
        </p:blipFill>
        <p:spPr>
          <a:xfrm>
            <a:off x="4597146" y="-1"/>
            <a:ext cx="4546854" cy="3428999"/>
          </a:xfrm>
          <a:prstGeom prst="rect">
            <a:avLst/>
          </a:prstGeom>
        </p:spPr>
      </p:pic>
      <p:sp>
        <p:nvSpPr>
          <p:cNvPr id="309" name="Content Placeholder 1"/>
          <p:cNvSpPr txBox="1">
            <a:spLocks noGrp="1"/>
          </p:cNvSpPr>
          <p:nvPr>
            <p:ph type="body" sz="half" idx="1"/>
          </p:nvPr>
        </p:nvSpPr>
        <p:spPr>
          <a:xfrm>
            <a:off x="970059" y="4846076"/>
            <a:ext cx="7657106" cy="1271556"/>
          </a:xfrm>
          <a:prstGeom prst="rect">
            <a:avLst/>
          </a:prstGeom>
        </p:spPr>
        <p:txBody>
          <a:bodyPr vert="horz" lIns="91440" tIns="45720" rIns="91440" bIns="45720" rtlCol="0">
            <a:noAutofit/>
          </a:bodyPr>
          <a:lstStyle/>
          <a:p>
            <a:pPr>
              <a:defRPr sz="2000"/>
            </a:pPr>
            <a:r>
              <a:rPr lang="en-US" sz="2400" dirty="0">
                <a:solidFill>
                  <a:schemeClr val="bg1"/>
                </a:solidFill>
              </a:rPr>
              <a:t>A result of surplus food supply allowing population growth </a:t>
            </a:r>
          </a:p>
          <a:p>
            <a:pPr>
              <a:defRPr sz="2000"/>
            </a:pPr>
            <a:r>
              <a:rPr lang="en-US" sz="2400" dirty="0">
                <a:solidFill>
                  <a:schemeClr val="bg1"/>
                </a:solidFill>
              </a:rPr>
              <a:t>Results in the exchange of ideas</a:t>
            </a:r>
          </a:p>
          <a:p>
            <a:pPr>
              <a:defRPr sz="2000"/>
            </a:pPr>
            <a:r>
              <a:rPr lang="en-US" sz="2400" dirty="0">
                <a:solidFill>
                  <a:schemeClr val="bg1"/>
                </a:solidFill>
              </a:rPr>
              <a:t>Centre of trade and production</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26" name="Rectangle 134">
            <a:extLst>
              <a:ext uri="{FF2B5EF4-FFF2-40B4-BE49-F238E27FC236}">
                <a16:creationId xmlns:a16="http://schemas.microsoft.com/office/drawing/2014/main" id="{343EE4E4-4F6E-4D0C-8241-7422485C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313" y="-2"/>
            <a:ext cx="4554687"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itle 3"/>
          <p:cNvSpPr txBox="1">
            <a:spLocks noGrp="1"/>
          </p:cNvSpPr>
          <p:nvPr>
            <p:ph type="title"/>
          </p:nvPr>
        </p:nvSpPr>
        <p:spPr>
          <a:xfrm>
            <a:off x="5192817" y="1290025"/>
            <a:ext cx="3356919" cy="1188720"/>
          </a:xfrm>
          <a:prstGeom prst="rect">
            <a:avLst/>
          </a:prstGeom>
          <a:solidFill>
            <a:srgbClr val="FFFFFF"/>
          </a:solidFill>
          <a:ln>
            <a:solidFill>
              <a:srgbClr val="404040"/>
            </a:solidFill>
          </a:ln>
        </p:spPr>
        <p:txBody>
          <a:bodyPr vert="horz" lIns="182880" tIns="182880" rIns="182880" bIns="182880" rtlCol="0" anchor="ctr">
            <a:normAutofit/>
          </a:bodyPr>
          <a:lstStyle/>
          <a:p>
            <a:r>
              <a:rPr lang="en-US" sz="2800"/>
              <a:t>Specialized Labour</a:t>
            </a:r>
          </a:p>
        </p:txBody>
      </p:sp>
      <p:sp>
        <p:nvSpPr>
          <p:cNvPr id="137" name="Rectangle 136">
            <a:extLst>
              <a:ext uri="{FF2B5EF4-FFF2-40B4-BE49-F238E27FC236}">
                <a16:creationId xmlns:a16="http://schemas.microsoft.com/office/drawing/2014/main" id="{39CDFF21-67C6-4C4C-9A1C-C7726D3D3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24" y="640080"/>
            <a:ext cx="3614166"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9" name="Rectangle 138">
            <a:extLst>
              <a:ext uri="{FF2B5EF4-FFF2-40B4-BE49-F238E27FC236}">
                <a16:creationId xmlns:a16="http://schemas.microsoft.com/office/drawing/2014/main" id="{E98F8D60-BC6F-4B41-9481-5F49C96A1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140" y="806357"/>
            <a:ext cx="3383449"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8" name="Picture 2" descr="Picture 2"/>
          <p:cNvPicPr>
            <a:picLocks noChangeAspect="1"/>
          </p:cNvPicPr>
          <p:nvPr/>
        </p:nvPicPr>
        <p:blipFill rotWithShape="1">
          <a:blip r:embed="rId3"/>
          <a:srcRect l="18318" r="4178"/>
          <a:stretch/>
        </p:blipFill>
        <p:spPr>
          <a:xfrm>
            <a:off x="745686" y="970949"/>
            <a:ext cx="3111241" cy="4599432"/>
          </a:xfrm>
          <a:prstGeom prst="rect">
            <a:avLst/>
          </a:prstGeom>
        </p:spPr>
      </p:pic>
      <p:sp>
        <p:nvSpPr>
          <p:cNvPr id="316" name="Content Placeholder 2"/>
          <p:cNvSpPr txBox="1">
            <a:spLocks noGrp="1"/>
          </p:cNvSpPr>
          <p:nvPr>
            <p:ph type="body" sz="half" idx="1"/>
          </p:nvPr>
        </p:nvSpPr>
        <p:spPr>
          <a:xfrm>
            <a:off x="5192817" y="2858703"/>
            <a:ext cx="3356919" cy="3042547"/>
          </a:xfrm>
          <a:prstGeom prst="rect">
            <a:avLst/>
          </a:prstGeom>
        </p:spPr>
        <p:txBody>
          <a:bodyPr vert="horz" lIns="91440" tIns="45720" rIns="91440" bIns="45720" rtlCol="0">
            <a:normAutofit/>
          </a:bodyPr>
          <a:lstStyle/>
          <a:p>
            <a:pPr marL="226313">
              <a:defRPr sz="2376">
                <a:effectLst>
                  <a:outerShdw blurRad="75438" rotWithShape="0">
                    <a:srgbClr val="D9D9D9">
                      <a:alpha val="40000"/>
                    </a:srgbClr>
                  </a:outerShdw>
                </a:effectLst>
              </a:defRPr>
            </a:pPr>
            <a:r>
              <a:rPr lang="en-US" sz="2200" dirty="0">
                <a:solidFill>
                  <a:srgbClr val="FFFFFF"/>
                </a:solidFill>
              </a:rPr>
              <a:t>People begin to specialize in particular occupations/ professions </a:t>
            </a:r>
          </a:p>
          <a:p>
            <a:pPr marL="226313">
              <a:defRPr sz="2376">
                <a:effectLst>
                  <a:outerShdw blurRad="75438" rotWithShape="0">
                    <a:srgbClr val="D9D9D9">
                      <a:alpha val="40000"/>
                    </a:srgbClr>
                  </a:outerShdw>
                </a:effectLst>
              </a:defRPr>
            </a:pPr>
            <a:r>
              <a:rPr lang="en-US" sz="2200" dirty="0">
                <a:solidFill>
                  <a:srgbClr val="FFFFFF"/>
                </a:solidFill>
              </a:rPr>
              <a:t>Doctors, government employees,  builders, military specialists,  teachers, merchants, artists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8E1D4842-F208-47E0-A3A4-6469A9F04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5157704"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Title 3"/>
          <p:cNvSpPr txBox="1">
            <a:spLocks noGrp="1"/>
          </p:cNvSpPr>
          <p:nvPr>
            <p:ph type="title"/>
          </p:nvPr>
        </p:nvSpPr>
        <p:spPr>
          <a:xfrm>
            <a:off x="603504" y="713233"/>
            <a:ext cx="3968496" cy="1188720"/>
          </a:xfrm>
          <a:prstGeom prst="rect">
            <a:avLst/>
          </a:prstGeom>
          <a:solidFill>
            <a:srgbClr val="FFFFFF"/>
          </a:solidFill>
          <a:ln>
            <a:solidFill>
              <a:srgbClr val="404040"/>
            </a:solidFill>
          </a:ln>
        </p:spPr>
        <p:txBody>
          <a:bodyPr vert="horz" lIns="182880" tIns="182880" rIns="182880" bIns="182880" rtlCol="0" anchor="ctr">
            <a:normAutofit/>
          </a:bodyPr>
          <a:lstStyle/>
          <a:p>
            <a:r>
              <a:rPr lang="en-US" sz="2800" dirty="0"/>
              <a:t>Record Keeping</a:t>
            </a:r>
          </a:p>
        </p:txBody>
      </p:sp>
      <p:sp>
        <p:nvSpPr>
          <p:cNvPr id="322" name="Content Placeholder 2"/>
          <p:cNvSpPr txBox="1">
            <a:spLocks noGrp="1"/>
          </p:cNvSpPr>
          <p:nvPr>
            <p:ph type="body" sz="half" idx="1"/>
          </p:nvPr>
        </p:nvSpPr>
        <p:spPr>
          <a:xfrm>
            <a:off x="150126" y="2107275"/>
            <a:ext cx="4763068" cy="4552832"/>
          </a:xfrm>
          <a:prstGeom prst="rect">
            <a:avLst/>
          </a:prstGeom>
        </p:spPr>
        <p:txBody>
          <a:bodyPr vert="horz" lIns="91440" tIns="45720" rIns="91440" bIns="45720" rtlCol="0">
            <a:noAutofit/>
          </a:bodyPr>
          <a:lstStyle/>
          <a:p>
            <a:pPr marL="224027">
              <a:defRPr sz="1960">
                <a:effectLst>
                  <a:outerShdw blurRad="74676" rotWithShape="0">
                    <a:srgbClr val="D9D9D9">
                      <a:alpha val="40000"/>
                    </a:srgbClr>
                  </a:outerShdw>
                </a:effectLst>
              </a:defRPr>
            </a:pPr>
            <a:r>
              <a:rPr lang="en-US" sz="2000" dirty="0">
                <a:solidFill>
                  <a:srgbClr val="FFFFFF"/>
                </a:solidFill>
              </a:rPr>
              <a:t>Record keeping and writing marks the dawn of history. Why does this mark the beginning:?</a:t>
            </a:r>
          </a:p>
          <a:p>
            <a:pPr marL="224027">
              <a:defRPr sz="1960">
                <a:effectLst>
                  <a:outerShdw blurRad="74676" rotWithShape="0">
                    <a:srgbClr val="D9D9D9">
                      <a:alpha val="40000"/>
                    </a:srgbClr>
                  </a:outerShdw>
                </a:effectLst>
              </a:defRPr>
            </a:pPr>
            <a:r>
              <a:rPr lang="en-US" sz="2000" dirty="0">
                <a:solidFill>
                  <a:srgbClr val="FFFFFF"/>
                </a:solidFill>
              </a:rPr>
              <a:t>Kings, priests, merchants and artisans  needed written records to keep track of their affairs.</a:t>
            </a:r>
          </a:p>
          <a:p>
            <a:pPr marL="224027">
              <a:defRPr sz="1960">
                <a:effectLst>
                  <a:outerShdw blurRad="74676" rotWithShape="0">
                    <a:srgbClr val="D9D9D9">
                      <a:alpha val="40000"/>
                    </a:srgbClr>
                  </a:outerShdw>
                </a:effectLst>
              </a:defRPr>
            </a:pPr>
            <a:r>
              <a:rPr lang="en-US" sz="2000" dirty="0">
                <a:solidFill>
                  <a:srgbClr val="FFFFFF"/>
                </a:solidFill>
              </a:rPr>
              <a:t>Earliest writing was developed in Mesopotamia, and is called cuneiform.</a:t>
            </a:r>
          </a:p>
          <a:p>
            <a:pPr lvl="2">
              <a:buClr>
                <a:schemeClr val="accent2">
                  <a:lumMod val="50000"/>
                </a:schemeClr>
              </a:buClr>
              <a:defRPr sz="1960">
                <a:effectLst>
                  <a:outerShdw blurRad="74676" rotWithShape="0">
                    <a:srgbClr val="D9D9D9">
                      <a:alpha val="40000"/>
                    </a:srgbClr>
                  </a:outerShdw>
                </a:effectLst>
              </a:defRPr>
            </a:pPr>
            <a:r>
              <a:rPr lang="en-US" sz="2000" dirty="0">
                <a:solidFill>
                  <a:srgbClr val="FFFFFF"/>
                </a:solidFill>
              </a:rPr>
              <a:t>Taxation</a:t>
            </a:r>
          </a:p>
          <a:p>
            <a:pPr lvl="2">
              <a:buClr>
                <a:schemeClr val="accent2">
                  <a:lumMod val="50000"/>
                </a:schemeClr>
              </a:buClr>
              <a:defRPr sz="1960">
                <a:effectLst>
                  <a:outerShdw blurRad="74676" rotWithShape="0">
                    <a:srgbClr val="D9D9D9">
                      <a:alpha val="40000"/>
                    </a:srgbClr>
                  </a:outerShdw>
                </a:effectLst>
              </a:defRPr>
            </a:pPr>
            <a:r>
              <a:rPr lang="en-US" sz="2000" dirty="0">
                <a:solidFill>
                  <a:srgbClr val="FFFFFF"/>
                </a:solidFill>
              </a:rPr>
              <a:t>Census</a:t>
            </a:r>
          </a:p>
          <a:p>
            <a:pPr lvl="2">
              <a:buClr>
                <a:schemeClr val="accent2">
                  <a:lumMod val="50000"/>
                </a:schemeClr>
              </a:buClr>
              <a:defRPr sz="1960">
                <a:effectLst>
                  <a:outerShdw blurRad="74676" rotWithShape="0">
                    <a:srgbClr val="D9D9D9">
                      <a:alpha val="40000"/>
                    </a:srgbClr>
                  </a:outerShdw>
                </a:effectLst>
              </a:defRPr>
            </a:pPr>
            <a:r>
              <a:rPr lang="en-US" sz="2000" dirty="0">
                <a:solidFill>
                  <a:srgbClr val="FFFFFF"/>
                </a:solidFill>
              </a:rPr>
              <a:t>Religious records</a:t>
            </a:r>
          </a:p>
        </p:txBody>
      </p:sp>
      <p:pic>
        <p:nvPicPr>
          <p:cNvPr id="324" name="Picture 2" descr="Picture 2"/>
          <p:cNvPicPr>
            <a:picLocks noChangeAspect="1"/>
          </p:cNvPicPr>
          <p:nvPr/>
        </p:nvPicPr>
        <p:blipFill rotWithShape="1">
          <a:blip r:embed="rId3"/>
          <a:srcRect l="12144" r="10548"/>
          <a:stretch/>
        </p:blipFill>
        <p:spPr>
          <a:xfrm>
            <a:off x="5157704" y="-2"/>
            <a:ext cx="3986296" cy="3429002"/>
          </a:xfrm>
          <a:prstGeom prst="rect">
            <a:avLst/>
          </a:prstGeom>
        </p:spPr>
      </p:pic>
      <p:pic>
        <p:nvPicPr>
          <p:cNvPr id="325" name="Picture 3" descr="Picture 3"/>
          <p:cNvPicPr>
            <a:picLocks noChangeAspect="1"/>
          </p:cNvPicPr>
          <p:nvPr/>
        </p:nvPicPr>
        <p:blipFill rotWithShape="1">
          <a:blip r:embed="rId4"/>
          <a:srcRect l="21445" r="1540" b="3"/>
          <a:stretch/>
        </p:blipFill>
        <p:spPr>
          <a:xfrm>
            <a:off x="5157704" y="3429001"/>
            <a:ext cx="3986296" cy="3429000"/>
          </a:xfrm>
          <a:prstGeom prst="rect">
            <a:avLst/>
          </a:prstGeom>
        </p:spPr>
      </p:pic>
    </p:spTree>
  </p:cSld>
  <p:clrMapOvr>
    <a:masterClrMapping/>
  </p:clrMapOvr>
  <p:transition spd="med"/>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Bubbles">
  <a:themeElements>
    <a:clrScheme name="Bubbles">
      <a:dk1>
        <a:srgbClr val="000000"/>
      </a:dk1>
      <a:lt1>
        <a:srgbClr val="FFFFFF"/>
      </a:lt1>
      <a:dk2>
        <a:srgbClr val="A7A7A7"/>
      </a:dk2>
      <a:lt2>
        <a:srgbClr val="535353"/>
      </a:lt2>
      <a:accent1>
        <a:srgbClr val="4203E7"/>
      </a:accent1>
      <a:accent2>
        <a:srgbClr val="842F73"/>
      </a:accent2>
      <a:accent3>
        <a:srgbClr val="7532A8"/>
      </a:accent3>
      <a:accent4>
        <a:srgbClr val="F7A107"/>
      </a:accent4>
      <a:accent5>
        <a:srgbClr val="C86DCF"/>
      </a:accent5>
      <a:accent6>
        <a:srgbClr val="E6B500"/>
      </a:accent6>
      <a:hlink>
        <a:srgbClr val="0000FF"/>
      </a:hlink>
      <a:folHlink>
        <a:srgbClr val="FF00FF"/>
      </a:folHlink>
    </a:clrScheme>
    <a:fontScheme name="Bubbles">
      <a:majorFont>
        <a:latin typeface="Helvetica"/>
        <a:ea typeface="Helvetica"/>
        <a:cs typeface="Helvetica"/>
      </a:majorFont>
      <a:minorFont>
        <a:latin typeface="Calibri"/>
        <a:ea typeface="Calibri"/>
        <a:cs typeface="Calibri"/>
      </a:minorFont>
    </a:fontScheme>
    <a:fmtScheme name="Bubb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reflection stA="35000" endPos="40000" dir="5400000" sy="-100000" algn="bl" rotWithShape="0"/>
          </a:effectLst>
        </a:effectStyle>
        <a:effectStyle>
          <a:effectLst>
            <a:reflection stA="35000" endPos="40000" dir="5400000" sy="-100000" algn="bl" rotWithShape="0"/>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44450" cap="flat">
          <a:solidFill>
            <a:srgbClr val="4100EA">
              <a:alpha val="80000"/>
            </a:srgbClr>
          </a:solidFill>
          <a:prstDash val="solid"/>
          <a:round/>
        </a:ln>
        <a:effectLst>
          <a:reflection stA="35000" endPos="40000" dir="5400000" sy="-100000" algn="bl" rotWithShape="0"/>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C002C"/>
            </a:solidFill>
            <a:effectLst/>
            <a:uFillTx/>
            <a:latin typeface="Comic Sans MS"/>
            <a:ea typeface="Comic Sans MS"/>
            <a:cs typeface="Comic Sans MS"/>
            <a:sym typeface="Comic Sans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44450" cap="flat">
          <a:solidFill>
            <a:srgbClr val="4100EA">
              <a:alpha val="80000"/>
            </a:srgbClr>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C002C"/>
            </a:solidFill>
            <a:effectLst/>
            <a:uFillTx/>
            <a:latin typeface="Comic Sans MS"/>
            <a:ea typeface="Comic Sans MS"/>
            <a:cs typeface="Comic Sans MS"/>
            <a:sym typeface="Comic Sans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8920</TotalTime>
  <Words>1507</Words>
  <Application>Microsoft Office PowerPoint</Application>
  <PresentationFormat>On-screen Show (4:3)</PresentationFormat>
  <Paragraphs>187</Paragraphs>
  <Slides>30</Slides>
  <Notes>18</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Bilbo-hand</vt:lpstr>
      <vt:lpstr>Calibri</vt:lpstr>
      <vt:lpstr>Gill Sans MT</vt:lpstr>
      <vt:lpstr>Impact</vt:lpstr>
      <vt:lpstr>Parcel</vt:lpstr>
      <vt:lpstr>Recipe for a civilization</vt:lpstr>
      <vt:lpstr>What is a civilization?</vt:lpstr>
      <vt:lpstr>Rank the following in importance in establishing and maintaining a civilization: </vt:lpstr>
      <vt:lpstr>5 Characteristics</vt:lpstr>
      <vt:lpstr>What is a Civilization? What is Culture?</vt:lpstr>
      <vt:lpstr>Agriculture</vt:lpstr>
      <vt:lpstr>Permanent Cities and Towns</vt:lpstr>
      <vt:lpstr>Specialized Labour</vt:lpstr>
      <vt:lpstr>Record Keeping</vt:lpstr>
      <vt:lpstr>Complex Institutions</vt:lpstr>
      <vt:lpstr>Government</vt:lpstr>
      <vt:lpstr>Government</vt:lpstr>
      <vt:lpstr>Religion</vt:lpstr>
      <vt:lpstr>Merchants and Trade</vt:lpstr>
      <vt:lpstr>Social Class Structure</vt:lpstr>
      <vt:lpstr>DO NOW! Grab a piece of paper</vt:lpstr>
      <vt:lpstr>Additional Elements that are Needed for civilization </vt:lpstr>
      <vt:lpstr>And now for something completely different…</vt:lpstr>
      <vt:lpstr>Japanese Prime Minister Shinzo Abe (L) and Finance Minister Taro Aso “listen” to a question from an opposition lawmaker during a budget session at the national Diet in Tokyo in February 2013.</vt:lpstr>
      <vt:lpstr>Before approaching a foreign culture, means first and foremost understand that culture is made of many different features and nuances.   Knowing this can prevent from spreading “funny” misconceptions.</vt:lpstr>
      <vt:lpstr>The Same can be said for the past</vt:lpstr>
      <vt:lpstr>What is  Culture?</vt:lpstr>
      <vt:lpstr>PowerPoint Presentation</vt:lpstr>
      <vt:lpstr>The lilypond analogy of Culture</vt:lpstr>
      <vt:lpstr>PowerPoint Presentation</vt:lpstr>
      <vt:lpstr>7 Characteristics of Culture</vt:lpstr>
      <vt:lpstr>Culture is </vt:lpstr>
      <vt:lpstr>The Characteristics  Explained Cont.</vt:lpstr>
      <vt:lpstr>The Characteristics  Explained Cont.</vt:lpstr>
      <vt:lpstr>The Characteristics  Explained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Civilization? What is Culture?</dc:title>
  <dc:creator>Zsuzsanna Erzsebet Ehn</dc:creator>
  <cp:lastModifiedBy>Zsuzsanna Erzsebet Ehn</cp:lastModifiedBy>
  <cp:revision>2</cp:revision>
  <dcterms:created xsi:type="dcterms:W3CDTF">2020-11-06T17:53:44Z</dcterms:created>
  <dcterms:modified xsi:type="dcterms:W3CDTF">2023-03-27T14:05:13Z</dcterms:modified>
</cp:coreProperties>
</file>